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Dosis"/>
      <p:regular r:id="rId32"/>
      <p:bold r:id="rId33"/>
    </p:embeddedFont>
    <p:embeddedFont>
      <p:font typeface="Proxima Nova"/>
      <p:regular r:id="rId34"/>
      <p:bold r:id="rId35"/>
      <p:italic r:id="rId36"/>
      <p:boldItalic r:id="rId37"/>
    </p:embeddedFont>
    <p:embeddedFont>
      <p:font typeface="Roboto"/>
      <p:regular r:id="rId38"/>
      <p:bold r:id="rId39"/>
      <p:italic r:id="rId40"/>
      <p:boldItalic r:id="rId41"/>
    </p:embeddedFont>
    <p:embeddedFont>
      <p:font typeface="Source Sans Pro SemiBold"/>
      <p:regular r:id="rId42"/>
      <p:bold r:id="rId43"/>
      <p:italic r:id="rId44"/>
      <p:boldItalic r:id="rId45"/>
    </p:embeddedFont>
    <p:embeddedFont>
      <p:font typeface="Source Sans Pr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SourceSansProSemiBold-regular.fntdata"/><Relationship Id="rId41" Type="http://schemas.openxmlformats.org/officeDocument/2006/relationships/font" Target="fonts/Roboto-boldItalic.fntdata"/><Relationship Id="rId44" Type="http://schemas.openxmlformats.org/officeDocument/2006/relationships/font" Target="fonts/SourceSansProSemiBold-italic.fntdata"/><Relationship Id="rId43" Type="http://schemas.openxmlformats.org/officeDocument/2006/relationships/font" Target="fonts/SourceSansProSemiBold-bold.fntdata"/><Relationship Id="rId46" Type="http://schemas.openxmlformats.org/officeDocument/2006/relationships/font" Target="fonts/SourceSansPro-regular.fntdata"/><Relationship Id="rId45" Type="http://schemas.openxmlformats.org/officeDocument/2006/relationships/font" Target="fonts/SourceSansPro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SourceSansPro-italic.fntdata"/><Relationship Id="rId47" Type="http://schemas.openxmlformats.org/officeDocument/2006/relationships/font" Target="fonts/SourceSansPro-bold.fntdata"/><Relationship Id="rId49" Type="http://schemas.openxmlformats.org/officeDocument/2006/relationships/font" Target="fonts/SourceSansPr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Dosis-bold.fntdata"/><Relationship Id="rId32" Type="http://schemas.openxmlformats.org/officeDocument/2006/relationships/font" Target="fonts/Dosis-regular.fntdata"/><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04040"/>
                </a:solidFill>
                <a:latin typeface="Proxima Nova"/>
                <a:ea typeface="Proxima Nova"/>
                <a:cs typeface="Proxima Nova"/>
                <a:sym typeface="Proxima Nova"/>
              </a:rPr>
              <a:t>Lesson Objectives</a:t>
            </a:r>
            <a:endParaRPr b="1">
              <a:solidFill>
                <a:srgbClr val="40404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404040"/>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i="1" lang="en">
                <a:solidFill>
                  <a:srgbClr val="404040"/>
                </a:solidFill>
                <a:latin typeface="Proxima Nova"/>
                <a:ea typeface="Proxima Nova"/>
                <a:cs typeface="Proxima Nova"/>
                <a:sym typeface="Proxima Nova"/>
              </a:rPr>
              <a:t>Students will:</a:t>
            </a:r>
            <a:endParaRPr b="1" i="1">
              <a:solidFill>
                <a:srgbClr val="404040"/>
              </a:solidFill>
              <a:latin typeface="Proxima Nova"/>
              <a:ea typeface="Proxima Nova"/>
              <a:cs typeface="Proxima Nova"/>
              <a:sym typeface="Proxima Nova"/>
            </a:endParaRPr>
          </a:p>
          <a:p>
            <a:pPr indent="-317500" lvl="0" marL="457200" rtl="0" algn="l">
              <a:spcBef>
                <a:spcPts val="0"/>
              </a:spcBef>
              <a:spcAft>
                <a:spcPts val="0"/>
              </a:spcAft>
              <a:buClr>
                <a:srgbClr val="565656"/>
              </a:buClr>
              <a:buSzPts val="1400"/>
              <a:buFont typeface="Proxima Nova"/>
              <a:buChar char="●"/>
            </a:pPr>
            <a:r>
              <a:rPr lang="en">
                <a:solidFill>
                  <a:srgbClr val="565656"/>
                </a:solidFill>
                <a:latin typeface="Proxima Nova"/>
                <a:ea typeface="Proxima Nova"/>
                <a:cs typeface="Proxima Nova"/>
                <a:sym typeface="Proxima Nova"/>
              </a:rPr>
              <a:t>Learn to to use the SET tool, by answering questions within the tool,  to evaluate digital and print sources. </a:t>
            </a:r>
            <a:endParaRPr>
              <a:solidFill>
                <a:srgbClr val="565656"/>
              </a:solidFill>
              <a:latin typeface="Proxima Nova"/>
              <a:ea typeface="Proxima Nova"/>
              <a:cs typeface="Proxima Nova"/>
              <a:sym typeface="Proxima Nova"/>
            </a:endParaRPr>
          </a:p>
          <a:p>
            <a:pPr indent="-317500" lvl="0" marL="457200" rtl="0" algn="l">
              <a:spcBef>
                <a:spcPts val="0"/>
              </a:spcBef>
              <a:spcAft>
                <a:spcPts val="0"/>
              </a:spcAft>
              <a:buClr>
                <a:srgbClr val="565656"/>
              </a:buClr>
              <a:buSzPts val="1400"/>
              <a:buFont typeface="Proxima Nova"/>
              <a:buChar char="●"/>
            </a:pPr>
            <a:r>
              <a:rPr lang="en">
                <a:solidFill>
                  <a:srgbClr val="565656"/>
                </a:solidFill>
                <a:latin typeface="Proxima Nova"/>
                <a:ea typeface="Proxima Nova"/>
                <a:cs typeface="Proxima Nova"/>
                <a:sym typeface="Proxima Nova"/>
              </a:rPr>
              <a:t>Make critical decisions to select quality sources based on their usefulness, reliability, and if they are kid friendly.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7f0897216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7f089721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6f2167df9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6f2167df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for arrow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7a5359f03_1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7a5359f03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6f2167df9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6f2167df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6f2167df9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06f2167df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07a5359f03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07a5359f0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06f2167df9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06f2167df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Click through to reveal the rest of the slide.</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23a5579bd_0_5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23a5579bd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Teacher will read through each of the descriptions.</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6f2167df9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6f2167df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None/>
            </a:pPr>
            <a:r>
              <a:rPr b="1" lang="en" sz="1200">
                <a:solidFill>
                  <a:schemeClr val="dk1"/>
                </a:solidFill>
                <a:latin typeface="Source Sans Pro"/>
                <a:ea typeface="Source Sans Pro"/>
                <a:cs typeface="Source Sans Pro"/>
                <a:sym typeface="Source Sans Pro"/>
              </a:rPr>
              <a:t>Click on the website to have it open on the screen.  Guide students through these prompts which align with the Get SET! Grid:</a:t>
            </a:r>
            <a:endParaRPr b="1" sz="1200">
              <a:solidFill>
                <a:schemeClr val="dk1"/>
              </a:solidFill>
              <a:latin typeface="Source Sans Pro"/>
              <a:ea typeface="Source Sans Pro"/>
              <a:cs typeface="Source Sans Pro"/>
              <a:sym typeface="Source Sans Pro"/>
            </a:endParaRPr>
          </a:p>
          <a:p>
            <a:pPr indent="-304800" lvl="0" marL="457200" rtl="0" algn="l">
              <a:lnSpc>
                <a:spcPct val="115000"/>
              </a:lnSpc>
              <a:spcBef>
                <a:spcPts val="130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Contains information is</a:t>
            </a:r>
            <a:r>
              <a:rPr b="1" lang="en" sz="1200">
                <a:solidFill>
                  <a:schemeClr val="dk1"/>
                </a:solidFill>
                <a:latin typeface="Source Sans Pro"/>
                <a:ea typeface="Source Sans Pro"/>
                <a:cs typeface="Source Sans Pro"/>
                <a:sym typeface="Source Sans Pro"/>
              </a:rPr>
              <a:t> recent</a:t>
            </a:r>
            <a:r>
              <a:rPr lang="en" sz="1200">
                <a:solidFill>
                  <a:schemeClr val="dk1"/>
                </a:solidFill>
                <a:latin typeface="Source Sans Pro"/>
                <a:ea typeface="Source Sans Pro"/>
                <a:cs typeface="Source Sans Pro"/>
                <a:sym typeface="Source Sans Pro"/>
              </a:rPr>
              <a:t> and </a:t>
            </a:r>
            <a:r>
              <a:rPr b="1" lang="en" sz="1200">
                <a:solidFill>
                  <a:schemeClr val="dk1"/>
                </a:solidFill>
                <a:latin typeface="Source Sans Pro"/>
                <a:ea typeface="Source Sans Pro"/>
                <a:cs typeface="Source Sans Pro"/>
                <a:sym typeface="Source Sans Pro"/>
              </a:rPr>
              <a:t>up-to date</a:t>
            </a:r>
            <a:r>
              <a:rPr lang="en" sz="1200">
                <a:solidFill>
                  <a:schemeClr val="dk1"/>
                </a:solidFill>
                <a:latin typeface="Source Sans Pro"/>
                <a:ea typeface="Source Sans Pro"/>
                <a:cs typeface="Source Sans Pro"/>
                <a:sym typeface="Source Sans Pro"/>
              </a:rPr>
              <a:t> </a:t>
            </a:r>
            <a:br>
              <a:rPr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Dated references are included at the  bottom of the web page</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latin typeface="Source Sans Pro"/>
                <a:ea typeface="Source Sans Pro"/>
                <a:cs typeface="Source Sans Pro"/>
                <a:sym typeface="Source Sans Pro"/>
              </a:rPr>
              <a:t>Provides </a:t>
            </a:r>
            <a:r>
              <a:rPr b="1" lang="en" sz="1200">
                <a:solidFill>
                  <a:schemeClr val="dk1"/>
                </a:solidFill>
                <a:latin typeface="Source Sans Pro"/>
                <a:ea typeface="Source Sans Pro"/>
                <a:cs typeface="Source Sans Pro"/>
                <a:sym typeface="Source Sans Pro"/>
              </a:rPr>
              <a:t>accurate</a:t>
            </a:r>
            <a:r>
              <a:rPr lang="en" sz="1200">
                <a:solidFill>
                  <a:schemeClr val="dk1"/>
                </a:solidFill>
                <a:latin typeface="Source Sans Pro"/>
                <a:ea typeface="Source Sans Pro"/>
                <a:cs typeface="Source Sans Pro"/>
                <a:sym typeface="Source Sans Pro"/>
              </a:rPr>
              <a:t> (</a:t>
            </a:r>
            <a:r>
              <a:rPr i="1" lang="en" sz="1200">
                <a:solidFill>
                  <a:schemeClr val="dk1"/>
                </a:solidFill>
                <a:latin typeface="Source Sans Pro"/>
                <a:ea typeface="Source Sans Pro"/>
                <a:cs typeface="Source Sans Pro"/>
                <a:sym typeface="Source Sans Pro"/>
              </a:rPr>
              <a:t>truthful or factual</a:t>
            </a:r>
            <a:r>
              <a:rPr lang="en" sz="1200">
                <a:solidFill>
                  <a:schemeClr val="dk1"/>
                </a:solidFill>
                <a:latin typeface="Source Sans Pro"/>
                <a:ea typeface="Source Sans Pro"/>
                <a:cs typeface="Source Sans Pro"/>
                <a:sym typeface="Source Sans Pro"/>
              </a:rPr>
              <a:t>) information to help me answer questions and make decisions about my invention. </a:t>
            </a:r>
            <a:br>
              <a:rPr i="1" lang="en" sz="1200">
                <a:solidFill>
                  <a:schemeClr val="dk1"/>
                </a:solidFill>
                <a:latin typeface="Source Sans Pro"/>
                <a:ea typeface="Source Sans Pro"/>
                <a:cs typeface="Source Sans Pro"/>
                <a:sym typeface="Source Sans Pro"/>
              </a:rPr>
            </a:br>
            <a:r>
              <a:rPr i="1" lang="en" sz="1200">
                <a:solidFill>
                  <a:srgbClr val="1155CC"/>
                </a:solidFill>
                <a:latin typeface="Source Sans Pro"/>
                <a:ea typeface="Source Sans Pro"/>
                <a:cs typeface="Source Sans Pro"/>
                <a:sym typeface="Source Sans Pro"/>
              </a:rPr>
              <a:t>☑</a:t>
            </a:r>
            <a:r>
              <a:rPr i="1" lang="en" sz="1200">
                <a:solidFill>
                  <a:schemeClr val="dk1"/>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References at bottom of page (this may be tricky for younger students)</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latin typeface="Source Sans Pro"/>
                <a:ea typeface="Source Sans Pro"/>
                <a:cs typeface="Source Sans Pro"/>
                <a:sym typeface="Source Sans Pro"/>
              </a:rPr>
              <a:t>Includes the</a:t>
            </a:r>
            <a:r>
              <a:rPr b="1" lang="en" sz="1200">
                <a:solidFill>
                  <a:schemeClr val="dk1"/>
                </a:solidFill>
                <a:latin typeface="Source Sans Pro"/>
                <a:ea typeface="Source Sans Pro"/>
                <a:cs typeface="Source Sans Pro"/>
                <a:sym typeface="Source Sans Pro"/>
              </a:rPr>
              <a:t> kind of information</a:t>
            </a:r>
            <a:r>
              <a:rPr lang="en" sz="1200">
                <a:solidFill>
                  <a:schemeClr val="dk1"/>
                </a:solidFill>
                <a:latin typeface="Source Sans Pro"/>
                <a:ea typeface="Source Sans Pro"/>
                <a:cs typeface="Source Sans Pro"/>
                <a:sym typeface="Source Sans Pro"/>
              </a:rPr>
              <a:t> </a:t>
            </a:r>
            <a:r>
              <a:rPr b="1" lang="en" sz="1200">
                <a:solidFill>
                  <a:schemeClr val="dk1"/>
                </a:solidFill>
                <a:latin typeface="Source Sans Pro"/>
                <a:ea typeface="Source Sans Pro"/>
                <a:cs typeface="Source Sans Pro"/>
                <a:sym typeface="Source Sans Pro"/>
              </a:rPr>
              <a:t>I am looking for</a:t>
            </a:r>
            <a:br>
              <a:rPr b="1" lang="en" sz="1200">
                <a:solidFill>
                  <a:schemeClr val="dk1"/>
                </a:solidFill>
                <a:latin typeface="Source Sans Pro"/>
                <a:ea typeface="Source Sans Pro"/>
                <a:cs typeface="Source Sans Pro"/>
                <a:sym typeface="Source Sans Pro"/>
              </a:rPr>
            </a:br>
            <a:r>
              <a:rPr b="1" lang="en" sz="1200">
                <a:solidFill>
                  <a:srgbClr val="1155CC"/>
                </a:solidFill>
                <a:latin typeface="Source Sans Pro"/>
                <a:ea typeface="Source Sans Pro"/>
                <a:cs typeface="Source Sans Pro"/>
                <a:sym typeface="Source Sans Pro"/>
              </a:rPr>
              <a:t>☑</a:t>
            </a:r>
            <a:r>
              <a:rPr b="1" lang="en" sz="1200">
                <a:solidFill>
                  <a:schemeClr val="dk1"/>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Answers the question of who has the problem and how many people it affects.</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latin typeface="Source Sans Pro"/>
                <a:ea typeface="Source Sans Pro"/>
                <a:cs typeface="Source Sans Pro"/>
                <a:sym typeface="Source Sans Pro"/>
              </a:rPr>
              <a:t>Provides much of the information needed</a:t>
            </a:r>
            <a:r>
              <a:rPr lang="en" sz="1200">
                <a:solidFill>
                  <a:schemeClr val="dk1"/>
                </a:solidFill>
                <a:latin typeface="Source Sans Pro"/>
                <a:ea typeface="Source Sans Pro"/>
                <a:cs typeface="Source Sans Pro"/>
                <a:sym typeface="Source Sans Pro"/>
              </a:rPr>
              <a:t> to help me answer questions and make decisions about my invention</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200"/>
              </a:spcBef>
              <a:spcAft>
                <a:spcPts val="0"/>
              </a:spcAft>
              <a:buNone/>
            </a:pPr>
            <a:r>
              <a:rPr b="1" i="1" lang="en" sz="1200">
                <a:solidFill>
                  <a:srgbClr val="1155CC"/>
                </a:solidFill>
                <a:latin typeface="Source Sans Pro"/>
                <a:ea typeface="Source Sans Pro"/>
                <a:cs typeface="Source Sans Pro"/>
                <a:sym typeface="Source Sans Pro"/>
              </a:rPr>
              <a:t>☑ Yes</a:t>
            </a:r>
            <a:endParaRPr b="1" i="1" sz="1200">
              <a:solidFill>
                <a:srgbClr val="1155CC"/>
              </a:solidFill>
              <a:latin typeface="Source Sans Pro"/>
              <a:ea typeface="Source Sans Pro"/>
              <a:cs typeface="Source Sans Pro"/>
              <a:sym typeface="Source Sans Pro"/>
            </a:endParaRPr>
          </a:p>
          <a:p>
            <a:pPr indent="0" lvl="0" marL="457200" rtl="0" algn="l">
              <a:lnSpc>
                <a:spcPct val="115000"/>
              </a:lnSpc>
              <a:spcBef>
                <a:spcPts val="1300"/>
              </a:spcBef>
              <a:spcAft>
                <a:spcPts val="0"/>
              </a:spcAft>
              <a:buNone/>
            </a:pPr>
            <a:r>
              <a:rPr lang="en" sz="1200">
                <a:solidFill>
                  <a:srgbClr val="1155CC"/>
                </a:solidFill>
                <a:latin typeface="Source Sans Pro"/>
                <a:ea typeface="Source Sans Pro"/>
                <a:cs typeface="Source Sans Pro"/>
                <a:sym typeface="Source Sans Pro"/>
              </a:rPr>
              <a:t>☑ </a:t>
            </a:r>
            <a:r>
              <a:rPr b="1" i="1" lang="en" sz="1200" u="sng">
                <a:solidFill>
                  <a:srgbClr val="1155CC"/>
                </a:solidFill>
                <a:latin typeface="Source Sans Pro"/>
                <a:ea typeface="Source Sans Pro"/>
                <a:cs typeface="Source Sans Pro"/>
                <a:sym typeface="Source Sans Pro"/>
              </a:rPr>
              <a:t>This source is useful!</a:t>
            </a:r>
            <a:endParaRPr b="1" i="1" sz="1200" u="sng">
              <a:solidFill>
                <a:srgbClr val="1155CC"/>
              </a:solidFill>
              <a:latin typeface="Source Sans Pro"/>
              <a:ea typeface="Source Sans Pro"/>
              <a:cs typeface="Source Sans Pro"/>
              <a:sym typeface="Source Sans Pro"/>
            </a:endParaRPr>
          </a:p>
          <a:p>
            <a:pPr indent="0" lvl="0" marL="0" rtl="0" algn="l">
              <a:spcBef>
                <a:spcPts val="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6f2167df9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6f2167df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Click through to reveal the rest of the slide.</a:t>
            </a:r>
            <a:endParaRPr b="1" sz="1200">
              <a:solidFill>
                <a:schemeClr val="dk1"/>
              </a:solidFill>
            </a:endParaRPr>
          </a:p>
          <a:p>
            <a:pPr indent="0" lvl="0" marL="0" rtl="0" algn="l">
              <a:lnSpc>
                <a:spcPct val="115000"/>
              </a:lnSpc>
              <a:spcBef>
                <a:spcPts val="1200"/>
              </a:spcBef>
              <a:spcAft>
                <a:spcPts val="0"/>
              </a:spcAft>
              <a:buNone/>
            </a:pPr>
            <a:r>
              <a:rPr b="1" lang="en">
                <a:solidFill>
                  <a:schemeClr val="dk1"/>
                </a:solidFill>
              </a:rPr>
              <a:t>Ask the students:</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What does the word "reliable" mean?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Can you give me an example from your own life?</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If something is reliable, </a:t>
            </a:r>
            <a:r>
              <a:rPr lang="en" u="sng">
                <a:solidFill>
                  <a:schemeClr val="dk1"/>
                </a:solidFill>
              </a:rPr>
              <a:t>you can depend on it.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7a5359f03_1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7a5359f03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Can you think of all the ways you use water?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What is most important about the water you use? </a:t>
            </a:r>
            <a:r>
              <a:rPr lang="en" sz="1400">
                <a:solidFill>
                  <a:schemeClr val="dk1"/>
                </a:solidFill>
              </a:rPr>
              <a:t>(e.g. adequate amount, clean, accessible)</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N</a:t>
            </a:r>
            <a:r>
              <a:rPr b="1" lang="en" sz="1400">
                <a:solidFill>
                  <a:schemeClr val="dk1"/>
                </a:solidFill>
              </a:rPr>
              <a:t>ot everyone has water with those characteristics</a:t>
            </a:r>
            <a:r>
              <a:rPr lang="en" sz="1400">
                <a:solidFill>
                  <a:schemeClr val="dk1"/>
                </a:solidFill>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23a5579bd_0_5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23a5579bd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will read through each of the descriptions.</a:t>
            </a:r>
            <a:endParaRPr b="1" sz="1200">
              <a:solidFill>
                <a:schemeClr val="dk1"/>
              </a:solidFill>
              <a:latin typeface="Source Sans Pro"/>
              <a:ea typeface="Source Sans Pro"/>
              <a:cs typeface="Source Sans Pro"/>
              <a:sym typeface="Source Sans Pro"/>
            </a:endParaRPr>
          </a:p>
          <a:p>
            <a:pPr indent="0" lvl="0" marL="0" rtl="0" algn="l">
              <a:lnSpc>
                <a:spcPct val="115000"/>
              </a:lnSpc>
              <a:spcBef>
                <a:spcPts val="130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130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spcBef>
                <a:spcPts val="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7a5359f03_0_1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07a5359f0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Clr>
                <a:schemeClr val="dk1"/>
              </a:buClr>
              <a:buSzPts val="1100"/>
              <a:buFont typeface="Arial"/>
              <a:buNone/>
            </a:pPr>
            <a:r>
              <a:rPr lang="en" sz="1400">
                <a:solidFill>
                  <a:srgbClr val="20455E"/>
                </a:solidFill>
                <a:latin typeface="Source Sans Pro"/>
                <a:ea typeface="Source Sans Pro"/>
                <a:cs typeface="Source Sans Pro"/>
                <a:sym typeface="Source Sans Pro"/>
              </a:rPr>
              <a:t>Huma and Jamila want to learn more about how the problem is currently being solved. They need to make sure they can depend on it being true, especially since they were fooled by the Dehydrated Water website. </a:t>
            </a:r>
            <a:endParaRPr/>
          </a:p>
          <a:p>
            <a:pPr indent="0" lvl="0" marL="0" rtl="0" algn="l">
              <a:lnSpc>
                <a:spcPct val="115000"/>
              </a:lnSpc>
              <a:spcBef>
                <a:spcPts val="1300"/>
              </a:spcBef>
              <a:spcAft>
                <a:spcPts val="0"/>
              </a:spcAft>
              <a:buNone/>
            </a:pPr>
            <a:r>
              <a:rPr b="1" lang="en" sz="1200">
                <a:solidFill>
                  <a:schemeClr val="dk1"/>
                </a:solidFill>
                <a:latin typeface="Source Sans Pro"/>
                <a:ea typeface="Source Sans Pro"/>
                <a:cs typeface="Source Sans Pro"/>
                <a:sym typeface="Source Sans Pro"/>
              </a:rPr>
              <a:t>Click on the website to have it open on the screen.  Guide students through these prompts which align with the Get SET! Grid:</a:t>
            </a:r>
            <a:endParaRPr b="1"/>
          </a:p>
          <a:p>
            <a:pPr indent="-304800" lvl="0" marL="457200" rtl="0" algn="l">
              <a:lnSpc>
                <a:spcPct val="115000"/>
              </a:lnSpc>
              <a:spcBef>
                <a:spcPts val="130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Includes </a:t>
            </a:r>
            <a:r>
              <a:rPr b="1" lang="en" sz="1200">
                <a:solidFill>
                  <a:schemeClr val="dk1"/>
                </a:solidFill>
                <a:latin typeface="Source Sans Pro"/>
                <a:ea typeface="Source Sans Pro"/>
                <a:cs typeface="Source Sans Pro"/>
                <a:sym typeface="Source Sans Pro"/>
              </a:rPr>
              <a:t>references</a:t>
            </a:r>
            <a:r>
              <a:rPr lang="en" sz="1200">
                <a:solidFill>
                  <a:schemeClr val="dk1"/>
                </a:solidFill>
                <a:latin typeface="Source Sans Pro"/>
                <a:ea typeface="Source Sans Pro"/>
                <a:cs typeface="Source Sans Pro"/>
                <a:sym typeface="Source Sans Pro"/>
              </a:rPr>
              <a:t> to the sources used by the author</a:t>
            </a:r>
            <a:br>
              <a:rPr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There are 2 references cited</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latin typeface="Source Sans Pro"/>
                <a:ea typeface="Source Sans Pro"/>
                <a:cs typeface="Source Sans Pro"/>
                <a:sym typeface="Source Sans Pro"/>
              </a:rPr>
              <a:t>Demonstrates </a:t>
            </a:r>
            <a:r>
              <a:rPr b="1" lang="en" sz="1200">
                <a:solidFill>
                  <a:schemeClr val="dk1"/>
                </a:solidFill>
                <a:latin typeface="Source Sans Pro"/>
                <a:ea typeface="Source Sans Pro"/>
                <a:cs typeface="Source Sans Pro"/>
                <a:sym typeface="Source Sans Pro"/>
              </a:rPr>
              <a:t>knowledge or expertise</a:t>
            </a:r>
            <a:r>
              <a:rPr lang="en" sz="1200">
                <a:solidFill>
                  <a:schemeClr val="dk1"/>
                </a:solidFill>
                <a:latin typeface="Source Sans Pro"/>
                <a:ea typeface="Source Sans Pro"/>
                <a:cs typeface="Source Sans Pro"/>
                <a:sym typeface="Source Sans Pro"/>
              </a:rPr>
              <a:t> of the author</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Author is not fully named, lots of spelling and capitalization errors</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latin typeface="Source Sans Pro"/>
                <a:ea typeface="Source Sans Pro"/>
                <a:cs typeface="Source Sans Pro"/>
                <a:sym typeface="Source Sans Pro"/>
              </a:rPr>
              <a:t>Is </a:t>
            </a:r>
            <a:r>
              <a:rPr b="1" lang="en" sz="1200">
                <a:solidFill>
                  <a:schemeClr val="dk1"/>
                </a:solidFill>
                <a:latin typeface="Source Sans Pro"/>
                <a:ea typeface="Source Sans Pro"/>
                <a:cs typeface="Source Sans Pro"/>
                <a:sym typeface="Source Sans Pro"/>
              </a:rPr>
              <a:t>unbiased</a:t>
            </a:r>
            <a:r>
              <a:rPr lang="en" sz="1200">
                <a:solidFill>
                  <a:schemeClr val="dk1"/>
                </a:solidFill>
                <a:latin typeface="Source Sans Pro"/>
                <a:ea typeface="Source Sans Pro"/>
                <a:cs typeface="Source Sans Pro"/>
                <a:sym typeface="Source Sans Pro"/>
              </a:rPr>
              <a:t> and do not limit the ways I think about my invention</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a:t>
            </a:r>
            <a:r>
              <a:rPr b="1" i="1" lang="en" sz="1200">
                <a:solidFill>
                  <a:srgbClr val="1155CC"/>
                </a:solidFill>
                <a:latin typeface="Source Sans Pro"/>
                <a:ea typeface="Source Sans Pro"/>
                <a:cs typeface="Source Sans Pro"/>
                <a:sym typeface="Source Sans Pro"/>
              </a:rPr>
              <a:t>The solutions for solving the problem are not substantiated and might be opinions</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Points me</a:t>
            </a:r>
            <a:r>
              <a:rPr lang="en" sz="1200">
                <a:solidFill>
                  <a:schemeClr val="dk1"/>
                </a:solidFill>
                <a:latin typeface="Source Sans Pro"/>
                <a:ea typeface="Source Sans Pro"/>
                <a:cs typeface="Source Sans Pro"/>
                <a:sym typeface="Source Sans Pro"/>
              </a:rPr>
              <a:t> to other quality resources to help me answer questions and make decisions about my invention</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There are 2 references that can be looked up.</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1300"/>
              </a:spcBef>
              <a:spcAft>
                <a:spcPts val="200"/>
              </a:spcAft>
              <a:buNone/>
            </a:pPr>
            <a:r>
              <a:rPr lang="en" sz="1200">
                <a:solidFill>
                  <a:schemeClr val="dk1"/>
                </a:solidFill>
                <a:latin typeface="Source Sans Pro"/>
                <a:ea typeface="Source Sans Pro"/>
                <a:cs typeface="Source Sans Pro"/>
                <a:sym typeface="Source Sans Pro"/>
              </a:rPr>
              <a:t>❌ </a:t>
            </a:r>
            <a:r>
              <a:rPr b="1" i="1" lang="en" sz="1200" u="sng">
                <a:solidFill>
                  <a:srgbClr val="1155CC"/>
                </a:solidFill>
                <a:latin typeface="Source Sans Pro"/>
                <a:ea typeface="Source Sans Pro"/>
                <a:cs typeface="Source Sans Pro"/>
                <a:sym typeface="Source Sans Pro"/>
              </a:rPr>
              <a:t>This source is not reliable, Huma and Jamilla should find another source to evaluate.</a:t>
            </a:r>
            <a:endParaRPr b="1" i="1" sz="1200" u="sng">
              <a:solidFill>
                <a:srgbClr val="1155CC"/>
              </a:solidFill>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06f2167df9_0_1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06f2167df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Click through to reveal the rest of the slide.</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455443788_1_4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455443788_1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Teacher will read through each of the descriptions.</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07a5359f03_1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07a5359f03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None/>
            </a:pPr>
            <a:r>
              <a:rPr b="1" lang="en" sz="1200">
                <a:solidFill>
                  <a:schemeClr val="dk1"/>
                </a:solidFill>
                <a:latin typeface="Source Sans Pro"/>
                <a:ea typeface="Source Sans Pro"/>
                <a:cs typeface="Source Sans Pro"/>
                <a:sym typeface="Source Sans Pro"/>
              </a:rPr>
              <a:t>Click on the website to have it open on the screen.  Guide students through these prompts which align with the Get SET! Grid:</a:t>
            </a:r>
            <a:endParaRPr b="1" sz="1200">
              <a:solidFill>
                <a:schemeClr val="dk1"/>
              </a:solidFill>
              <a:latin typeface="Source Sans Pro"/>
              <a:ea typeface="Source Sans Pro"/>
              <a:cs typeface="Source Sans Pro"/>
              <a:sym typeface="Source Sans Pro"/>
            </a:endParaRPr>
          </a:p>
          <a:p>
            <a:pPr indent="-304800" lvl="0" marL="457200" rtl="0" algn="l">
              <a:lnSpc>
                <a:spcPct val="115000"/>
              </a:lnSpc>
              <a:spcBef>
                <a:spcPts val="130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Includes </a:t>
            </a:r>
            <a:r>
              <a:rPr b="1" lang="en" sz="1200">
                <a:solidFill>
                  <a:schemeClr val="dk1"/>
                </a:solidFill>
                <a:latin typeface="Source Sans Pro"/>
                <a:ea typeface="Source Sans Pro"/>
                <a:cs typeface="Source Sans Pro"/>
                <a:sym typeface="Source Sans Pro"/>
              </a:rPr>
              <a:t>features</a:t>
            </a:r>
            <a:r>
              <a:rPr lang="en" sz="1200">
                <a:solidFill>
                  <a:schemeClr val="dk1"/>
                </a:solidFill>
                <a:latin typeface="Source Sans Pro"/>
                <a:ea typeface="Source Sans Pro"/>
                <a:cs typeface="Source Sans Pro"/>
                <a:sym typeface="Source Sans Pro"/>
              </a:rPr>
              <a:t>, like a menu or table of contents, that make it easier for me to find information I need.</a:t>
            </a:r>
            <a:br>
              <a:rPr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Contains a materials list, “Jump To” box,  and step -by-step instructions.</a:t>
            </a:r>
            <a:endParaRPr b="1" i="1" sz="1200">
              <a:solidFill>
                <a:srgbClr val="1155CC"/>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Is at </a:t>
            </a:r>
            <a:r>
              <a:rPr b="1" lang="en" sz="1200">
                <a:solidFill>
                  <a:schemeClr val="dk1"/>
                </a:solidFill>
                <a:latin typeface="Source Sans Pro"/>
                <a:ea typeface="Source Sans Pro"/>
                <a:cs typeface="Source Sans Pro"/>
                <a:sym typeface="Source Sans Pro"/>
              </a:rPr>
              <a:t>my reading level</a:t>
            </a:r>
            <a:r>
              <a:rPr lang="en" sz="1200">
                <a:solidFill>
                  <a:schemeClr val="dk1"/>
                </a:solidFill>
                <a:latin typeface="Source Sans Pro"/>
                <a:ea typeface="Source Sans Pro"/>
                <a:cs typeface="Source Sans Pro"/>
                <a:sym typeface="Source Sans Pro"/>
              </a:rPr>
              <a:t> and </a:t>
            </a:r>
            <a:r>
              <a:rPr b="1" lang="en" sz="1200">
                <a:solidFill>
                  <a:schemeClr val="dk1"/>
                </a:solidFill>
                <a:latin typeface="Source Sans Pro"/>
                <a:ea typeface="Source Sans Pro"/>
                <a:cs typeface="Source Sans Pro"/>
                <a:sym typeface="Source Sans Pro"/>
              </a:rPr>
              <a:t>easy to understand.</a:t>
            </a:r>
            <a:br>
              <a:rPr b="1"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The information is easy to follow and has pictures to help me understand.</a:t>
            </a:r>
            <a:endParaRPr b="1"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Is </a:t>
            </a:r>
            <a:r>
              <a:rPr b="1" lang="en" sz="1200">
                <a:solidFill>
                  <a:schemeClr val="dk1"/>
                </a:solidFill>
                <a:latin typeface="Source Sans Pro"/>
                <a:ea typeface="Source Sans Pro"/>
                <a:cs typeface="Source Sans Pro"/>
                <a:sym typeface="Source Sans Pro"/>
              </a:rPr>
              <a:t>readily available </a:t>
            </a:r>
            <a:r>
              <a:rPr lang="en" sz="1200">
                <a:solidFill>
                  <a:schemeClr val="dk1"/>
                </a:solidFill>
                <a:latin typeface="Source Sans Pro"/>
                <a:ea typeface="Source Sans Pro"/>
                <a:cs typeface="Source Sans Pro"/>
                <a:sym typeface="Source Sans Pro"/>
              </a:rPr>
              <a:t>and easy to get.</a:t>
            </a:r>
            <a:br>
              <a:rPr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The information is available from the NASA website.</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Is  </a:t>
            </a:r>
            <a:r>
              <a:rPr b="1" lang="en" sz="1200">
                <a:solidFill>
                  <a:schemeClr val="dk1"/>
                </a:solidFill>
                <a:latin typeface="Source Sans Pro"/>
                <a:ea typeface="Source Sans Pro"/>
                <a:cs typeface="Source Sans Pro"/>
                <a:sym typeface="Source Sans Pro"/>
              </a:rPr>
              <a:t>well organized</a:t>
            </a:r>
            <a:r>
              <a:rPr lang="en" sz="1200">
                <a:solidFill>
                  <a:schemeClr val="dk1"/>
                </a:solidFill>
                <a:latin typeface="Source Sans Pro"/>
                <a:ea typeface="Source Sans Pro"/>
                <a:cs typeface="Source Sans Pro"/>
                <a:sym typeface="Source Sans Pro"/>
              </a:rPr>
              <a:t> to help me find information to answer my questions or make decisions about my invention.</a:t>
            </a:r>
            <a:br>
              <a:rPr lang="en" sz="1200">
                <a:solidFill>
                  <a:schemeClr val="dk1"/>
                </a:solidFill>
                <a:latin typeface="Source Sans Pro"/>
                <a:ea typeface="Source Sans Pro"/>
                <a:cs typeface="Source Sans Pro"/>
                <a:sym typeface="Source Sans Pro"/>
              </a:rPr>
            </a:b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The source shows how to build a water filter which will help give Huma and Jamilla understand how to clean water and how this might be used in their invention. </a:t>
            </a:r>
            <a:endParaRPr b="1" i="1" sz="1200">
              <a:solidFill>
                <a:srgbClr val="1155CC"/>
              </a:solidFill>
              <a:latin typeface="Source Sans Pro"/>
              <a:ea typeface="Source Sans Pro"/>
              <a:cs typeface="Source Sans Pro"/>
              <a:sym typeface="Source Sans Pro"/>
            </a:endParaRPr>
          </a:p>
          <a:p>
            <a:pPr indent="0" lvl="0" marL="457200" rtl="0" algn="l">
              <a:lnSpc>
                <a:spcPct val="115000"/>
              </a:lnSpc>
              <a:spcBef>
                <a:spcPts val="1300"/>
              </a:spcBef>
              <a:spcAft>
                <a:spcPts val="200"/>
              </a:spcAft>
              <a:buNone/>
            </a:pPr>
            <a:r>
              <a:rPr lang="en" sz="1200">
                <a:solidFill>
                  <a:srgbClr val="1155CC"/>
                </a:solidFill>
                <a:latin typeface="Source Sans Pro"/>
                <a:ea typeface="Source Sans Pro"/>
                <a:cs typeface="Source Sans Pro"/>
                <a:sym typeface="Source Sans Pro"/>
              </a:rPr>
              <a:t>☑  </a:t>
            </a:r>
            <a:r>
              <a:rPr b="1" i="1" lang="en" sz="1200">
                <a:solidFill>
                  <a:srgbClr val="1155CC"/>
                </a:solidFill>
                <a:latin typeface="Source Sans Pro"/>
                <a:ea typeface="Source Sans Pro"/>
                <a:cs typeface="Source Sans Pro"/>
                <a:sym typeface="Source Sans Pro"/>
              </a:rPr>
              <a:t>This source is Kid-Friendly</a:t>
            </a:r>
            <a:endParaRPr b="1" i="1" sz="1200">
              <a:solidFill>
                <a:srgbClr val="1155CC"/>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07f0897216_0_4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07f0897216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for arrow</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07f0897216_0_4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07f0897216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for arrow</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06f2167df9_0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06f2167df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7a5359f03_0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07a5359f0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7f0897216_0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7f089721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can </a:t>
            </a:r>
            <a:r>
              <a:rPr lang="en"/>
              <a:t>mention</a:t>
            </a:r>
            <a:r>
              <a:rPr lang="en"/>
              <a:t> that the USPTO website is a good place to find information about patents and patented inventions.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7f0897216_0_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7f0897216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for arrow</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6f2167df9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6f2167df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Lead students through </a:t>
            </a:r>
            <a:r>
              <a:rPr lang="en"/>
              <a:t>examining</a:t>
            </a:r>
            <a:r>
              <a:rPr lang="en"/>
              <a:t> the website. They should discover that the “product” is bogus (you have to add water to the capsule to get water). If necessary ask questions to lead them to this understanding.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07f0897216_0_3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07f0897216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for arrow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7f0897216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7f089721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7f0897216_0_2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7f0897216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150" y="0"/>
            <a:ext cx="9144000" cy="41568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685800" y="2525225"/>
            <a:ext cx="53097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1 1 1">
  <p:cSld name="TITLE_1_1_1_1_1">
    <p:spTree>
      <p:nvGrpSpPr>
        <p:cNvPr id="59" name="Shape 59"/>
        <p:cNvGrpSpPr/>
        <p:nvPr/>
      </p:nvGrpSpPr>
      <p:grpSpPr>
        <a:xfrm>
          <a:off x="0" y="0"/>
          <a:ext cx="0" cy="0"/>
          <a:chOff x="0" y="0"/>
          <a:chExt cx="0" cy="0"/>
        </a:xfrm>
      </p:grpSpPr>
      <p:sp>
        <p:nvSpPr>
          <p:cNvPr id="60" name="Google Shape;60;p11"/>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flipH="1">
            <a:off x="-150" y="0"/>
            <a:ext cx="9144000" cy="376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rtl="0" algn="ctr">
              <a:spcBef>
                <a:spcPts val="0"/>
              </a:spcBef>
              <a:spcAft>
                <a:spcPts val="0"/>
              </a:spcAft>
              <a:buClr>
                <a:srgbClr val="FFFFFF"/>
              </a:buClr>
              <a:buSzPts val="1800"/>
              <a:buChar char="■"/>
              <a:defRPr i="1">
                <a:solidFill>
                  <a:srgbClr val="FFFFFF"/>
                </a:solidFill>
              </a:defRPr>
            </a:lvl9pPr>
          </a:lstStyle>
          <a:p/>
        </p:txBody>
      </p:sp>
      <p:sp>
        <p:nvSpPr>
          <p:cNvPr id="63" name="Google Shape;63;p11"/>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0DB7C4"/>
                </a:solidFill>
              </a:rPr>
              <a:t>”</a:t>
            </a:r>
            <a:endParaRPr b="1" sz="7200">
              <a:solidFill>
                <a:srgbClr val="0DB7C4"/>
              </a:solidFill>
            </a:endParaRPr>
          </a:p>
        </p:txBody>
      </p:sp>
      <p:sp>
        <p:nvSpPr>
          <p:cNvPr id="64" name="Google Shape;64;p11"/>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5" name="Shape 65"/>
        <p:cNvGrpSpPr/>
        <p:nvPr/>
      </p:nvGrpSpPr>
      <p:grpSpPr>
        <a:xfrm>
          <a:off x="0" y="0"/>
          <a:ext cx="0" cy="0"/>
          <a:chOff x="0" y="0"/>
          <a:chExt cx="0" cy="0"/>
        </a:xfrm>
      </p:grpSpPr>
      <p:sp>
        <p:nvSpPr>
          <p:cNvPr id="66" name="Google Shape;66;p12"/>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 name="Google Shape;69;p12"/>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70" name="Google Shape;70;p1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1" name="Shape 71"/>
        <p:cNvGrpSpPr/>
        <p:nvPr/>
      </p:nvGrpSpPr>
      <p:grpSpPr>
        <a:xfrm>
          <a:off x="0" y="0"/>
          <a:ext cx="0" cy="0"/>
          <a:chOff x="0" y="0"/>
          <a:chExt cx="0" cy="0"/>
        </a:xfrm>
      </p:grpSpPr>
      <p:sp>
        <p:nvSpPr>
          <p:cNvPr id="72" name="Google Shape;72;p13"/>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5" name="Google Shape;75;p13"/>
          <p:cNvSpPr txBox="1"/>
          <p:nvPr>
            <p:ph idx="1" type="body"/>
          </p:nvPr>
        </p:nvSpPr>
        <p:spPr>
          <a:xfrm>
            <a:off x="844425"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76" name="Google Shape;76;p13"/>
          <p:cNvSpPr txBox="1"/>
          <p:nvPr>
            <p:ph idx="2" type="body"/>
          </p:nvPr>
        </p:nvSpPr>
        <p:spPr>
          <a:xfrm>
            <a:off x="3818123"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77" name="Google Shape;77;p1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8" name="Shape 78"/>
        <p:cNvGrpSpPr/>
        <p:nvPr/>
      </p:nvGrpSpPr>
      <p:grpSpPr>
        <a:xfrm>
          <a:off x="0" y="0"/>
          <a:ext cx="0" cy="0"/>
          <a:chOff x="0" y="0"/>
          <a:chExt cx="0" cy="0"/>
        </a:xfrm>
      </p:grpSpPr>
      <p:sp>
        <p:nvSpPr>
          <p:cNvPr id="79" name="Google Shape;79;p14"/>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82" name="Google Shape;82;p14"/>
          <p:cNvSpPr txBox="1"/>
          <p:nvPr>
            <p:ph idx="1" type="body"/>
          </p:nvPr>
        </p:nvSpPr>
        <p:spPr>
          <a:xfrm>
            <a:off x="844425"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3" name="Google Shape;83;p14"/>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4" name="Google Shape;84;p14"/>
          <p:cNvSpPr txBox="1"/>
          <p:nvPr>
            <p:ph idx="3" type="body"/>
          </p:nvPr>
        </p:nvSpPr>
        <p:spPr>
          <a:xfrm>
            <a:off x="4878801"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5" name="Google Shape;85;p1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5"/>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90" name="Google Shape;90;p1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91" name="Shape 91"/>
        <p:cNvGrpSpPr/>
        <p:nvPr/>
      </p:nvGrpSpPr>
      <p:grpSpPr>
        <a:xfrm>
          <a:off x="0" y="0"/>
          <a:ext cx="0" cy="0"/>
          <a:chOff x="0" y="0"/>
          <a:chExt cx="0" cy="0"/>
        </a:xfrm>
      </p:grpSpPr>
      <p:sp>
        <p:nvSpPr>
          <p:cNvPr id="92" name="Google Shape;92;p16"/>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flipH="1">
            <a:off x="-75" y="0"/>
            <a:ext cx="669600" cy="1140000"/>
          </a:xfrm>
          <a:prstGeom prst="rect">
            <a:avLst/>
          </a:prstGeom>
          <a:solidFill>
            <a:srgbClr val="F48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ONLY_2_1">
    <p:spTree>
      <p:nvGrpSpPr>
        <p:cNvPr id="95" name="Shape 95"/>
        <p:cNvGrpSpPr/>
        <p:nvPr/>
      </p:nvGrpSpPr>
      <p:grpSpPr>
        <a:xfrm>
          <a:off x="0" y="0"/>
          <a:ext cx="0" cy="0"/>
          <a:chOff x="0" y="0"/>
          <a:chExt cx="0" cy="0"/>
        </a:xfrm>
      </p:grpSpPr>
      <p:sp>
        <p:nvSpPr>
          <p:cNvPr id="96" name="Google Shape;96;p17"/>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flipH="1">
            <a:off x="-75" y="0"/>
            <a:ext cx="669600" cy="1140000"/>
          </a:xfrm>
          <a:prstGeom prst="rect">
            <a:avLst/>
          </a:prstGeom>
          <a:solidFill>
            <a:srgbClr val="A9D0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1">
  <p:cSld name="TITLE_ONLY_2_1_1">
    <p:spTree>
      <p:nvGrpSpPr>
        <p:cNvPr id="99" name="Shape 99"/>
        <p:cNvGrpSpPr/>
        <p:nvPr/>
      </p:nvGrpSpPr>
      <p:grpSpPr>
        <a:xfrm>
          <a:off x="0" y="0"/>
          <a:ext cx="0" cy="0"/>
          <a:chOff x="0" y="0"/>
          <a:chExt cx="0" cy="0"/>
        </a:xfrm>
      </p:grpSpPr>
      <p:sp>
        <p:nvSpPr>
          <p:cNvPr id="100" name="Google Shape;100;p18"/>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p:cSld name="TITLE_ONLY_1">
    <p:spTree>
      <p:nvGrpSpPr>
        <p:cNvPr id="103" name="Shape 103"/>
        <p:cNvGrpSpPr/>
        <p:nvPr/>
      </p:nvGrpSpPr>
      <p:grpSpPr>
        <a:xfrm>
          <a:off x="0" y="0"/>
          <a:ext cx="0" cy="0"/>
          <a:chOff x="0" y="0"/>
          <a:chExt cx="0" cy="0"/>
        </a:xfrm>
      </p:grpSpPr>
      <p:sp>
        <p:nvSpPr>
          <p:cNvPr id="104" name="Google Shape;104;p19"/>
          <p:cNvSpPr/>
          <p:nvPr/>
        </p:nvSpPr>
        <p:spPr>
          <a:xfrm flipH="1">
            <a:off x="-75" y="0"/>
            <a:ext cx="1851600" cy="5143500"/>
          </a:xfrm>
          <a:prstGeom prst="rect">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07" name="Google Shape;107;p19"/>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1">
  <p:cSld name="TITLE_ONLY_1_1">
    <p:spTree>
      <p:nvGrpSpPr>
        <p:cNvPr id="108" name="Shape 108"/>
        <p:cNvGrpSpPr/>
        <p:nvPr/>
      </p:nvGrpSpPr>
      <p:grpSpPr>
        <a:xfrm>
          <a:off x="0" y="0"/>
          <a:ext cx="0" cy="0"/>
          <a:chOff x="0" y="0"/>
          <a:chExt cx="0" cy="0"/>
        </a:xfrm>
      </p:grpSpPr>
      <p:sp>
        <p:nvSpPr>
          <p:cNvPr id="109" name="Google Shape;109;p20"/>
          <p:cNvSpPr/>
          <p:nvPr/>
        </p:nvSpPr>
        <p:spPr>
          <a:xfrm flipH="1">
            <a:off x="-75" y="0"/>
            <a:ext cx="1851600" cy="5143500"/>
          </a:xfrm>
          <a:prstGeom prst="rect">
            <a:avLst/>
          </a:prstGeom>
          <a:solidFill>
            <a:srgbClr val="E6863B">
              <a:alpha val="465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12" name="Google Shape;112;p20"/>
          <p:cNvSpPr txBox="1"/>
          <p:nvPr>
            <p:ph idx="12" type="sldNum"/>
          </p:nvPr>
        </p:nvSpPr>
        <p:spPr>
          <a:xfrm>
            <a:off x="-75" y="0"/>
            <a:ext cx="1851600" cy="1140000"/>
          </a:xfrm>
          <a:prstGeom prst="rect">
            <a:avLst/>
          </a:prstGeom>
          <a:solidFill>
            <a:srgbClr val="E6863B"/>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2">
    <p:spTree>
      <p:nvGrpSpPr>
        <p:cNvPr id="13" name="Shape 13"/>
        <p:cNvGrpSpPr/>
        <p:nvPr/>
      </p:nvGrpSpPr>
      <p:grpSpPr>
        <a:xfrm>
          <a:off x="0" y="0"/>
          <a:ext cx="0" cy="0"/>
          <a:chOff x="0" y="0"/>
          <a:chExt cx="0" cy="0"/>
        </a:xfrm>
      </p:grpSpPr>
      <p:sp>
        <p:nvSpPr>
          <p:cNvPr id="14" name="Google Shape;14;p3"/>
          <p:cNvSpPr/>
          <p:nvPr/>
        </p:nvSpPr>
        <p:spPr>
          <a:xfrm rot="10800000">
            <a:off x="-150" y="4156675"/>
            <a:ext cx="9144000" cy="276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flipH="1">
            <a:off x="-150" y="0"/>
            <a:ext cx="9144000" cy="4156800"/>
          </a:xfrm>
          <a:prstGeom prst="rect">
            <a:avLst/>
          </a:prstGeom>
          <a:solidFill>
            <a:srgbClr val="E68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2525225"/>
            <a:ext cx="53097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6000"/>
              <a:buNone/>
              <a:defRPr sz="6000">
                <a:solidFill>
                  <a:srgbClr val="FFFFFF"/>
                </a:solidFill>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1 2">
  <p:cSld name="TITLE_ONLY_1_1_2">
    <p:spTree>
      <p:nvGrpSpPr>
        <p:cNvPr id="113" name="Shape 113"/>
        <p:cNvGrpSpPr/>
        <p:nvPr/>
      </p:nvGrpSpPr>
      <p:grpSpPr>
        <a:xfrm>
          <a:off x="0" y="0"/>
          <a:ext cx="0" cy="0"/>
          <a:chOff x="0" y="0"/>
          <a:chExt cx="0" cy="0"/>
        </a:xfrm>
      </p:grpSpPr>
      <p:sp>
        <p:nvSpPr>
          <p:cNvPr id="114" name="Google Shape;114;p21"/>
          <p:cNvSpPr/>
          <p:nvPr/>
        </p:nvSpPr>
        <p:spPr>
          <a:xfrm flipH="1">
            <a:off x="-75" y="0"/>
            <a:ext cx="1851600" cy="5143500"/>
          </a:xfrm>
          <a:prstGeom prst="rect">
            <a:avLst/>
          </a:prstGeom>
          <a:solidFill>
            <a:srgbClr val="A9D039">
              <a:alpha val="49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17" name="Google Shape;117;p21"/>
          <p:cNvSpPr txBox="1"/>
          <p:nvPr>
            <p:ph idx="12" type="sldNum"/>
          </p:nvPr>
        </p:nvSpPr>
        <p:spPr>
          <a:xfrm>
            <a:off x="-75" y="0"/>
            <a:ext cx="1851600" cy="1140000"/>
          </a:xfrm>
          <a:prstGeom prst="rect">
            <a:avLst/>
          </a:prstGeom>
          <a:solidFill>
            <a:srgbClr val="A9D039"/>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1 1">
  <p:cSld name="TITLE_ONLY_1_1_1">
    <p:spTree>
      <p:nvGrpSpPr>
        <p:cNvPr id="118" name="Shape 118"/>
        <p:cNvGrpSpPr/>
        <p:nvPr/>
      </p:nvGrpSpPr>
      <p:grpSpPr>
        <a:xfrm>
          <a:off x="0" y="0"/>
          <a:ext cx="0" cy="0"/>
          <a:chOff x="0" y="0"/>
          <a:chExt cx="0" cy="0"/>
        </a:xfrm>
      </p:grpSpPr>
      <p:sp>
        <p:nvSpPr>
          <p:cNvPr id="119" name="Google Shape;119;p22"/>
          <p:cNvSpPr/>
          <p:nvPr/>
        </p:nvSpPr>
        <p:spPr>
          <a:xfrm flipH="1">
            <a:off x="-75" y="0"/>
            <a:ext cx="1851600" cy="5143500"/>
          </a:xfrm>
          <a:prstGeom prst="rect">
            <a:avLst/>
          </a:prstGeom>
          <a:solidFill>
            <a:srgbClr val="666666">
              <a:alpha val="48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22" name="Google Shape;122;p22"/>
          <p:cNvSpPr txBox="1"/>
          <p:nvPr>
            <p:ph idx="12" type="sldNum"/>
          </p:nvPr>
        </p:nvSpPr>
        <p:spPr>
          <a:xfrm>
            <a:off x="-75" y="0"/>
            <a:ext cx="1851600" cy="1140000"/>
          </a:xfrm>
          <a:prstGeom prst="rect">
            <a:avLst/>
          </a:prstGeom>
          <a:solidFill>
            <a:schemeClr val="dk2"/>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3" name="Shape 123"/>
        <p:cNvGrpSpPr/>
        <p:nvPr/>
      </p:nvGrpSpPr>
      <p:grpSpPr>
        <a:xfrm>
          <a:off x="0" y="0"/>
          <a:ext cx="0" cy="0"/>
          <a:chOff x="0" y="0"/>
          <a:chExt cx="0" cy="0"/>
        </a:xfrm>
      </p:grpSpPr>
      <p:sp>
        <p:nvSpPr>
          <p:cNvPr id="124" name="Google Shape;124;p23"/>
          <p:cNvSpPr/>
          <p:nvPr/>
        </p:nvSpPr>
        <p:spPr>
          <a:xfrm flipH="1">
            <a:off x="-75" y="0"/>
            <a:ext cx="1851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27" name="Google Shape;127;p23"/>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rgbClr val="415665"/>
              </a:buClr>
              <a:buSzPts val="1200"/>
              <a:buNone/>
              <a:defRPr sz="12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128" name="Shape 128"/>
        <p:cNvGrpSpPr/>
        <p:nvPr/>
      </p:nvGrpSpPr>
      <p:grpSpPr>
        <a:xfrm>
          <a:off x="0" y="0"/>
          <a:ext cx="0" cy="0"/>
          <a:chOff x="0" y="0"/>
          <a:chExt cx="0" cy="0"/>
        </a:xfrm>
      </p:grpSpPr>
      <p:sp>
        <p:nvSpPr>
          <p:cNvPr id="129" name="Google Shape;129;p24"/>
          <p:cNvSpPr/>
          <p:nvPr/>
        </p:nvSpPr>
        <p:spPr>
          <a:xfrm flipH="1">
            <a:off x="-75" y="0"/>
            <a:ext cx="1851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4"/>
          <p:cNvSpPr txBox="1"/>
          <p:nvPr>
            <p:ph idx="12" type="sldNum"/>
          </p:nvPr>
        </p:nvSpPr>
        <p:spPr>
          <a:xfrm>
            <a:off x="-75" y="0"/>
            <a:ext cx="1851600" cy="1140000"/>
          </a:xfrm>
          <a:prstGeom prst="rect">
            <a:avLst/>
          </a:prstGeom>
          <a:solidFill>
            <a:srgbClr val="E6863B"/>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32" name="Google Shape;132;p24"/>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Clr>
                <a:srgbClr val="415665"/>
              </a:buClr>
              <a:buSzPts val="1200"/>
              <a:buNone/>
              <a:defRPr sz="12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p:cSld name="CAPTION_ONLY_1_1">
    <p:spTree>
      <p:nvGrpSpPr>
        <p:cNvPr id="133" name="Shape 133"/>
        <p:cNvGrpSpPr/>
        <p:nvPr/>
      </p:nvGrpSpPr>
      <p:grpSpPr>
        <a:xfrm>
          <a:off x="0" y="0"/>
          <a:ext cx="0" cy="0"/>
          <a:chOff x="0" y="0"/>
          <a:chExt cx="0" cy="0"/>
        </a:xfrm>
      </p:grpSpPr>
      <p:sp>
        <p:nvSpPr>
          <p:cNvPr id="134" name="Google Shape;134;p25"/>
          <p:cNvSpPr/>
          <p:nvPr/>
        </p:nvSpPr>
        <p:spPr>
          <a:xfrm flipH="1">
            <a:off x="-75" y="0"/>
            <a:ext cx="1851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5"/>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5"/>
          <p:cNvSpPr txBox="1"/>
          <p:nvPr>
            <p:ph idx="12" type="sldNum"/>
          </p:nvPr>
        </p:nvSpPr>
        <p:spPr>
          <a:xfrm>
            <a:off x="-75" y="0"/>
            <a:ext cx="1851600" cy="1140000"/>
          </a:xfrm>
          <a:prstGeom prst="rect">
            <a:avLst/>
          </a:prstGeom>
          <a:solidFill>
            <a:srgbClr val="A9D039"/>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37" name="Google Shape;137;p25"/>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Clr>
                <a:srgbClr val="415665"/>
              </a:buClr>
              <a:buSzPts val="1200"/>
              <a:buNone/>
              <a:defRPr sz="1200"/>
            </a:lvl1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1 1">
  <p:cSld name="CAPTION_ONLY_1_1_1">
    <p:spTree>
      <p:nvGrpSpPr>
        <p:cNvPr id="138" name="Shape 138"/>
        <p:cNvGrpSpPr/>
        <p:nvPr/>
      </p:nvGrpSpPr>
      <p:grpSpPr>
        <a:xfrm>
          <a:off x="0" y="0"/>
          <a:ext cx="0" cy="0"/>
          <a:chOff x="0" y="0"/>
          <a:chExt cx="0" cy="0"/>
        </a:xfrm>
      </p:grpSpPr>
      <p:sp>
        <p:nvSpPr>
          <p:cNvPr id="139" name="Google Shape;139;p26"/>
          <p:cNvSpPr/>
          <p:nvPr/>
        </p:nvSpPr>
        <p:spPr>
          <a:xfrm flipH="1">
            <a:off x="-75" y="0"/>
            <a:ext cx="1851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txBox="1"/>
          <p:nvPr>
            <p:ph idx="12" type="sldNum"/>
          </p:nvPr>
        </p:nvSpPr>
        <p:spPr>
          <a:xfrm>
            <a:off x="-75" y="0"/>
            <a:ext cx="1851600" cy="1140000"/>
          </a:xfrm>
          <a:prstGeom prst="rect">
            <a:avLst/>
          </a:prstGeom>
          <a:solidFill>
            <a:schemeClr val="dk2"/>
          </a:solid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42" name="Google Shape;142;p26"/>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Clr>
                <a:srgbClr val="415665"/>
              </a:buClr>
              <a:buSzPts val="1200"/>
              <a:buNone/>
              <a:defRPr sz="1200"/>
            </a:lvl1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7"/>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47" name="Shape 147"/>
        <p:cNvGrpSpPr/>
        <p:nvPr/>
      </p:nvGrpSpPr>
      <p:grpSpPr>
        <a:xfrm>
          <a:off x="0" y="0"/>
          <a:ext cx="0" cy="0"/>
          <a:chOff x="0" y="0"/>
          <a:chExt cx="0" cy="0"/>
        </a:xfrm>
      </p:grpSpPr>
      <p:sp>
        <p:nvSpPr>
          <p:cNvPr id="148" name="Google Shape;148;p28"/>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8"/>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8"/>
          <p:cNvSpPr txBox="1"/>
          <p:nvPr>
            <p:ph idx="12" type="sldNum"/>
          </p:nvPr>
        </p:nvSpPr>
        <p:spPr>
          <a:xfrm>
            <a:off x="-75" y="118375"/>
            <a:ext cx="669600" cy="10215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51" name="Google Shape;151;p28"/>
          <p:cNvSpPr/>
          <p:nvPr/>
        </p:nvSpPr>
        <p:spPr>
          <a:xfrm>
            <a:off x="0" y="4355650"/>
            <a:ext cx="9144000" cy="787800"/>
          </a:xfrm>
          <a:prstGeom prst="rect">
            <a:avLst/>
          </a:prstGeom>
          <a:solidFill>
            <a:srgbClr val="0DB7C4"/>
          </a:solidFill>
          <a:ln cap="flat" cmpd="sng" w="9525">
            <a:solidFill>
              <a:srgbClr val="0DB7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22">
  <p:cSld name="BLANK_1_1">
    <p:spTree>
      <p:nvGrpSpPr>
        <p:cNvPr id="152" name="Shape 152"/>
        <p:cNvGrpSpPr/>
        <p:nvPr/>
      </p:nvGrpSpPr>
      <p:grpSpPr>
        <a:xfrm>
          <a:off x="0" y="0"/>
          <a:ext cx="0" cy="0"/>
          <a:chOff x="0" y="0"/>
          <a:chExt cx="0" cy="0"/>
        </a:xfrm>
      </p:grpSpPr>
      <p:sp>
        <p:nvSpPr>
          <p:cNvPr id="153" name="Google Shape;153;p29"/>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p:nvPr/>
        </p:nvSpPr>
        <p:spPr>
          <a:xfrm flipH="1">
            <a:off x="-75" y="0"/>
            <a:ext cx="669600" cy="1140000"/>
          </a:xfrm>
          <a:prstGeom prst="rect">
            <a:avLst/>
          </a:prstGeom>
          <a:solidFill>
            <a:srgbClr val="E68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9"/>
          <p:cNvSpPr txBox="1"/>
          <p:nvPr>
            <p:ph idx="12" type="sldNum"/>
          </p:nvPr>
        </p:nvSpPr>
        <p:spPr>
          <a:xfrm>
            <a:off x="-75" y="118375"/>
            <a:ext cx="669600" cy="10215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56" name="Google Shape;156;p29"/>
          <p:cNvSpPr/>
          <p:nvPr/>
        </p:nvSpPr>
        <p:spPr>
          <a:xfrm>
            <a:off x="0" y="4306650"/>
            <a:ext cx="9144000" cy="836700"/>
          </a:xfrm>
          <a:prstGeom prst="rect">
            <a:avLst/>
          </a:prstGeom>
          <a:solidFill>
            <a:srgbClr val="E6863B"/>
          </a:solidFill>
          <a:ln cap="flat" cmpd="sng" w="9525">
            <a:solidFill>
              <a:srgbClr val="E6863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3">
  <p:cSld name="BLANK_1_1_1">
    <p:spTree>
      <p:nvGrpSpPr>
        <p:cNvPr id="157" name="Shape 157"/>
        <p:cNvGrpSpPr/>
        <p:nvPr/>
      </p:nvGrpSpPr>
      <p:grpSpPr>
        <a:xfrm>
          <a:off x="0" y="0"/>
          <a:ext cx="0" cy="0"/>
          <a:chOff x="0" y="0"/>
          <a:chExt cx="0" cy="0"/>
        </a:xfrm>
      </p:grpSpPr>
      <p:sp>
        <p:nvSpPr>
          <p:cNvPr id="158" name="Google Shape;158;p30"/>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0"/>
          <p:cNvSpPr/>
          <p:nvPr/>
        </p:nvSpPr>
        <p:spPr>
          <a:xfrm flipH="1">
            <a:off x="-75" y="0"/>
            <a:ext cx="669600" cy="1140000"/>
          </a:xfrm>
          <a:prstGeom prst="rect">
            <a:avLst/>
          </a:prstGeom>
          <a:solidFill>
            <a:srgbClr val="A9D0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0"/>
          <p:cNvSpPr txBox="1"/>
          <p:nvPr>
            <p:ph idx="12" type="sldNum"/>
          </p:nvPr>
        </p:nvSpPr>
        <p:spPr>
          <a:xfrm>
            <a:off x="-75" y="118375"/>
            <a:ext cx="669600" cy="10215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30"/>
          <p:cNvSpPr/>
          <p:nvPr/>
        </p:nvSpPr>
        <p:spPr>
          <a:xfrm>
            <a:off x="0" y="4306650"/>
            <a:ext cx="9144000" cy="837000"/>
          </a:xfrm>
          <a:prstGeom prst="rect">
            <a:avLst/>
          </a:prstGeom>
          <a:solidFill>
            <a:srgbClr val="A9D039"/>
          </a:solidFill>
          <a:ln cap="flat" cmpd="sng" w="9525">
            <a:solidFill>
              <a:srgbClr val="A9D03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7" name="Shape 17"/>
        <p:cNvGrpSpPr/>
        <p:nvPr/>
      </p:nvGrpSpPr>
      <p:grpSpPr>
        <a:xfrm>
          <a:off x="0" y="0"/>
          <a:ext cx="0" cy="0"/>
          <a:chOff x="0" y="0"/>
          <a:chExt cx="0" cy="0"/>
        </a:xfrm>
      </p:grpSpPr>
      <p:sp>
        <p:nvSpPr>
          <p:cNvPr id="18" name="Google Shape;18;p4"/>
          <p:cNvSpPr/>
          <p:nvPr/>
        </p:nvSpPr>
        <p:spPr>
          <a:xfrm rot="10800000">
            <a:off x="-150" y="3082200"/>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flipH="1">
            <a:off x="-150" y="0"/>
            <a:ext cx="9144000" cy="30822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21" name="Google Shape;21;p4"/>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p:txBody>
      </p:sp>
      <p:sp>
        <p:nvSpPr>
          <p:cNvPr id="22" name="Google Shape;22;p4"/>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1">
  <p:cSld name="BLANK_1_1_1_1">
    <p:spTree>
      <p:nvGrpSpPr>
        <p:cNvPr id="162" name="Shape 162"/>
        <p:cNvGrpSpPr/>
        <p:nvPr/>
      </p:nvGrpSpPr>
      <p:grpSpPr>
        <a:xfrm>
          <a:off x="0" y="0"/>
          <a:ext cx="0" cy="0"/>
          <a:chOff x="0" y="0"/>
          <a:chExt cx="0" cy="0"/>
        </a:xfrm>
      </p:grpSpPr>
      <p:sp>
        <p:nvSpPr>
          <p:cNvPr id="163" name="Google Shape;163;p31"/>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1"/>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1"/>
          <p:cNvSpPr txBox="1"/>
          <p:nvPr>
            <p:ph idx="12" type="sldNum"/>
          </p:nvPr>
        </p:nvSpPr>
        <p:spPr>
          <a:xfrm>
            <a:off x="-75" y="118375"/>
            <a:ext cx="669600" cy="10215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66" name="Google Shape;166;p31"/>
          <p:cNvSpPr/>
          <p:nvPr/>
        </p:nvSpPr>
        <p:spPr>
          <a:xfrm>
            <a:off x="0" y="4306650"/>
            <a:ext cx="9144000" cy="837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2">
    <p:spTree>
      <p:nvGrpSpPr>
        <p:cNvPr id="23" name="Shape 23"/>
        <p:cNvGrpSpPr/>
        <p:nvPr/>
      </p:nvGrpSpPr>
      <p:grpSpPr>
        <a:xfrm>
          <a:off x="0" y="0"/>
          <a:ext cx="0" cy="0"/>
          <a:chOff x="0" y="0"/>
          <a:chExt cx="0" cy="0"/>
        </a:xfrm>
      </p:grpSpPr>
      <p:sp>
        <p:nvSpPr>
          <p:cNvPr id="24" name="Google Shape;24;p5"/>
          <p:cNvSpPr/>
          <p:nvPr/>
        </p:nvSpPr>
        <p:spPr>
          <a:xfrm rot="10800000">
            <a:off x="-150" y="3082200"/>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flipH="1">
            <a:off x="-150" y="0"/>
            <a:ext cx="9144000" cy="3082200"/>
          </a:xfrm>
          <a:prstGeom prst="rect">
            <a:avLst/>
          </a:prstGeom>
          <a:solidFill>
            <a:srgbClr val="E68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27" name="Google Shape;27;p5"/>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p:txBody>
      </p:sp>
      <p:sp>
        <p:nvSpPr>
          <p:cNvPr id="28" name="Google Shape;28;p5"/>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1">
  <p:cSld name="TITLE_1_2_1">
    <p:spTree>
      <p:nvGrpSpPr>
        <p:cNvPr id="29" name="Shape 29"/>
        <p:cNvGrpSpPr/>
        <p:nvPr/>
      </p:nvGrpSpPr>
      <p:grpSpPr>
        <a:xfrm>
          <a:off x="0" y="0"/>
          <a:ext cx="0" cy="0"/>
          <a:chOff x="0" y="0"/>
          <a:chExt cx="0" cy="0"/>
        </a:xfrm>
      </p:grpSpPr>
      <p:sp>
        <p:nvSpPr>
          <p:cNvPr id="30" name="Google Shape;30;p6"/>
          <p:cNvSpPr/>
          <p:nvPr/>
        </p:nvSpPr>
        <p:spPr>
          <a:xfrm rot="10800000">
            <a:off x="-150" y="3082200"/>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p:nvPr/>
        </p:nvSpPr>
        <p:spPr>
          <a:xfrm flipH="1">
            <a:off x="-150" y="0"/>
            <a:ext cx="9144000" cy="3082200"/>
          </a:xfrm>
          <a:prstGeom prst="rect">
            <a:avLst/>
          </a:prstGeom>
          <a:solidFill>
            <a:srgbClr val="A9D0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33" name="Google Shape;33;p6"/>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p:txBody>
      </p:sp>
      <p:sp>
        <p:nvSpPr>
          <p:cNvPr id="34" name="Google Shape;34;p6"/>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1 1">
  <p:cSld name="TITLE_1_2_1_1">
    <p:spTree>
      <p:nvGrpSpPr>
        <p:cNvPr id="35" name="Shape 35"/>
        <p:cNvGrpSpPr/>
        <p:nvPr/>
      </p:nvGrpSpPr>
      <p:grpSpPr>
        <a:xfrm>
          <a:off x="0" y="0"/>
          <a:ext cx="0" cy="0"/>
          <a:chOff x="0" y="0"/>
          <a:chExt cx="0" cy="0"/>
        </a:xfrm>
      </p:grpSpPr>
      <p:sp>
        <p:nvSpPr>
          <p:cNvPr id="36" name="Google Shape;36;p7"/>
          <p:cNvSpPr/>
          <p:nvPr/>
        </p:nvSpPr>
        <p:spPr>
          <a:xfrm rot="10800000">
            <a:off x="-150" y="3082200"/>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p:nvPr/>
        </p:nvSpPr>
        <p:spPr>
          <a:xfrm flipH="1">
            <a:off x="-150" y="0"/>
            <a:ext cx="9144000" cy="3082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39" name="Google Shape;39;p7"/>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p:txBody>
      </p:sp>
      <p:sp>
        <p:nvSpPr>
          <p:cNvPr id="40" name="Google Shape;40;p7"/>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TITLE_1_1">
    <p:spTree>
      <p:nvGrpSpPr>
        <p:cNvPr id="41" name="Shape 41"/>
        <p:cNvGrpSpPr/>
        <p:nvPr/>
      </p:nvGrpSpPr>
      <p:grpSpPr>
        <a:xfrm>
          <a:off x="0" y="0"/>
          <a:ext cx="0" cy="0"/>
          <a:chOff x="0" y="0"/>
          <a:chExt cx="0" cy="0"/>
        </a:xfrm>
      </p:grpSpPr>
      <p:sp>
        <p:nvSpPr>
          <p:cNvPr id="42" name="Google Shape;42;p8"/>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flipH="1">
            <a:off x="-150" y="0"/>
            <a:ext cx="9144000" cy="37698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algn="ctr">
              <a:spcBef>
                <a:spcPts val="0"/>
              </a:spcBef>
              <a:spcAft>
                <a:spcPts val="0"/>
              </a:spcAft>
              <a:buClr>
                <a:srgbClr val="FFFFFF"/>
              </a:buClr>
              <a:buSzPts val="1800"/>
              <a:buChar char="■"/>
              <a:defRPr i="1">
                <a:solidFill>
                  <a:srgbClr val="FFFFFF"/>
                </a:solidFill>
              </a:defRPr>
            </a:lvl9pPr>
          </a:lstStyle>
          <a:p/>
        </p:txBody>
      </p:sp>
      <p:sp>
        <p:nvSpPr>
          <p:cNvPr id="45" name="Google Shape;45;p8"/>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0DB7C4"/>
                </a:solidFill>
              </a:rPr>
              <a:t>”</a:t>
            </a:r>
            <a:endParaRPr b="1" sz="7200">
              <a:solidFill>
                <a:srgbClr val="0DB7C4"/>
              </a:solidFill>
            </a:endParaRPr>
          </a:p>
        </p:txBody>
      </p:sp>
      <p:sp>
        <p:nvSpPr>
          <p:cNvPr id="46" name="Google Shape;46;p8"/>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1">
  <p:cSld name="TITLE_1_1_1">
    <p:spTree>
      <p:nvGrpSpPr>
        <p:cNvPr id="47" name="Shape 47"/>
        <p:cNvGrpSpPr/>
        <p:nvPr/>
      </p:nvGrpSpPr>
      <p:grpSpPr>
        <a:xfrm>
          <a:off x="0" y="0"/>
          <a:ext cx="0" cy="0"/>
          <a:chOff x="0" y="0"/>
          <a:chExt cx="0" cy="0"/>
        </a:xfrm>
      </p:grpSpPr>
      <p:sp>
        <p:nvSpPr>
          <p:cNvPr id="48" name="Google Shape;48;p9"/>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p:nvPr/>
        </p:nvSpPr>
        <p:spPr>
          <a:xfrm flipH="1">
            <a:off x="-150" y="0"/>
            <a:ext cx="9144000" cy="3769800"/>
          </a:xfrm>
          <a:prstGeom prst="rect">
            <a:avLst/>
          </a:prstGeom>
          <a:solidFill>
            <a:srgbClr val="E68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rtl="0" algn="ctr">
              <a:spcBef>
                <a:spcPts val="0"/>
              </a:spcBef>
              <a:spcAft>
                <a:spcPts val="0"/>
              </a:spcAft>
              <a:buClr>
                <a:srgbClr val="FFFFFF"/>
              </a:buClr>
              <a:buSzPts val="1800"/>
              <a:buChar char="■"/>
              <a:defRPr i="1">
                <a:solidFill>
                  <a:srgbClr val="FFFFFF"/>
                </a:solidFill>
              </a:defRPr>
            </a:lvl9pPr>
          </a:lstStyle>
          <a:p/>
        </p:txBody>
      </p:sp>
      <p:sp>
        <p:nvSpPr>
          <p:cNvPr id="51" name="Google Shape;51;p9"/>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0DB7C4"/>
                </a:solidFill>
              </a:rPr>
              <a:t>”</a:t>
            </a:r>
            <a:endParaRPr b="1" sz="7200">
              <a:solidFill>
                <a:srgbClr val="0DB7C4"/>
              </a:solidFill>
            </a:endParaRPr>
          </a:p>
        </p:txBody>
      </p:sp>
      <p:sp>
        <p:nvSpPr>
          <p:cNvPr id="52" name="Google Shape;52;p9"/>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1 1">
  <p:cSld name="TITLE_1_1_1_1">
    <p:spTree>
      <p:nvGrpSpPr>
        <p:cNvPr id="53" name="Shape 53"/>
        <p:cNvGrpSpPr/>
        <p:nvPr/>
      </p:nvGrpSpPr>
      <p:grpSpPr>
        <a:xfrm>
          <a:off x="0" y="0"/>
          <a:ext cx="0" cy="0"/>
          <a:chOff x="0" y="0"/>
          <a:chExt cx="0" cy="0"/>
        </a:xfrm>
      </p:grpSpPr>
      <p:sp>
        <p:nvSpPr>
          <p:cNvPr id="54" name="Google Shape;54;p10"/>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p:nvPr/>
        </p:nvSpPr>
        <p:spPr>
          <a:xfrm flipH="1">
            <a:off x="-150" y="0"/>
            <a:ext cx="9144000" cy="3769800"/>
          </a:xfrm>
          <a:prstGeom prst="rect">
            <a:avLst/>
          </a:prstGeom>
          <a:solidFill>
            <a:srgbClr val="A9D0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rtl="0" algn="ctr">
              <a:spcBef>
                <a:spcPts val="0"/>
              </a:spcBef>
              <a:spcAft>
                <a:spcPts val="0"/>
              </a:spcAft>
              <a:buClr>
                <a:srgbClr val="FFFFFF"/>
              </a:buClr>
              <a:buSzPts val="1800"/>
              <a:buChar char="■"/>
              <a:defRPr i="1">
                <a:solidFill>
                  <a:srgbClr val="FFFFFF"/>
                </a:solidFill>
              </a:defRPr>
            </a:lvl9pPr>
          </a:lstStyle>
          <a:p/>
        </p:txBody>
      </p:sp>
      <p:sp>
        <p:nvSpPr>
          <p:cNvPr id="57" name="Google Shape;57;p10"/>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0DB7C4"/>
                </a:solidFill>
              </a:rPr>
              <a:t>”</a:t>
            </a:r>
            <a:endParaRPr b="1" sz="7200">
              <a:solidFill>
                <a:srgbClr val="0DB7C4"/>
              </a:solidFill>
            </a:endParaRPr>
          </a:p>
        </p:txBody>
      </p:sp>
      <p:sp>
        <p:nvSpPr>
          <p:cNvPr id="58" name="Google Shape;58;p10"/>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p:txBody>
      </p:sp>
      <p:sp>
        <p:nvSpPr>
          <p:cNvPr id="7" name="Google Shape;7;p1"/>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indent="-381000" lvl="1" marL="9144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indent="-381000" lvl="2" marL="13716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indent="-342900" lvl="3" marL="18288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indent="-342900" lvl="4" marL="22860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indent="-342900" lvl="5" marL="27432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indent="-342900" lvl="6" marL="32004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indent="-342900" lvl="7" marL="36576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indent="-342900" lvl="8" marL="41148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lvl="0" rtl="0" algn="ctr">
              <a:buNone/>
              <a:defRPr sz="2400">
                <a:solidFill>
                  <a:srgbClr val="FFFFFF"/>
                </a:solidFill>
                <a:latin typeface="Dosis"/>
                <a:ea typeface="Dosis"/>
                <a:cs typeface="Dosis"/>
                <a:sym typeface="Dosis"/>
              </a:defRPr>
            </a:lvl1pPr>
            <a:lvl2pPr lvl="1" rtl="0" algn="ctr">
              <a:buNone/>
              <a:defRPr sz="2400">
                <a:solidFill>
                  <a:srgbClr val="FFFFFF"/>
                </a:solidFill>
                <a:latin typeface="Dosis"/>
                <a:ea typeface="Dosis"/>
                <a:cs typeface="Dosis"/>
                <a:sym typeface="Dosis"/>
              </a:defRPr>
            </a:lvl2pPr>
            <a:lvl3pPr lvl="2" rtl="0" algn="ctr">
              <a:buNone/>
              <a:defRPr sz="2400">
                <a:solidFill>
                  <a:srgbClr val="FFFFFF"/>
                </a:solidFill>
                <a:latin typeface="Dosis"/>
                <a:ea typeface="Dosis"/>
                <a:cs typeface="Dosis"/>
                <a:sym typeface="Dosis"/>
              </a:defRPr>
            </a:lvl3pPr>
            <a:lvl4pPr lvl="3" rtl="0" algn="ctr">
              <a:buNone/>
              <a:defRPr sz="2400">
                <a:solidFill>
                  <a:srgbClr val="FFFFFF"/>
                </a:solidFill>
                <a:latin typeface="Dosis"/>
                <a:ea typeface="Dosis"/>
                <a:cs typeface="Dosis"/>
                <a:sym typeface="Dosis"/>
              </a:defRPr>
            </a:lvl4pPr>
            <a:lvl5pPr lvl="4" rtl="0" algn="ctr">
              <a:buNone/>
              <a:defRPr sz="2400">
                <a:solidFill>
                  <a:srgbClr val="FFFFFF"/>
                </a:solidFill>
                <a:latin typeface="Dosis"/>
                <a:ea typeface="Dosis"/>
                <a:cs typeface="Dosis"/>
                <a:sym typeface="Dosis"/>
              </a:defRPr>
            </a:lvl5pPr>
            <a:lvl6pPr lvl="5" rtl="0" algn="ctr">
              <a:buNone/>
              <a:defRPr sz="2400">
                <a:solidFill>
                  <a:srgbClr val="FFFFFF"/>
                </a:solidFill>
                <a:latin typeface="Dosis"/>
                <a:ea typeface="Dosis"/>
                <a:cs typeface="Dosis"/>
                <a:sym typeface="Dosis"/>
              </a:defRPr>
            </a:lvl6pPr>
            <a:lvl7pPr lvl="6" rtl="0" algn="ctr">
              <a:buNone/>
              <a:defRPr sz="2400">
                <a:solidFill>
                  <a:srgbClr val="FFFFFF"/>
                </a:solidFill>
                <a:latin typeface="Dosis"/>
                <a:ea typeface="Dosis"/>
                <a:cs typeface="Dosis"/>
                <a:sym typeface="Dosis"/>
              </a:defRPr>
            </a:lvl7pPr>
            <a:lvl8pPr lvl="7" rtl="0" algn="ctr">
              <a:buNone/>
              <a:defRPr sz="2400">
                <a:solidFill>
                  <a:srgbClr val="FFFFFF"/>
                </a:solidFill>
                <a:latin typeface="Dosis"/>
                <a:ea typeface="Dosis"/>
                <a:cs typeface="Dosis"/>
                <a:sym typeface="Dosis"/>
              </a:defRPr>
            </a:lvl8pPr>
            <a:lvl9pPr lvl="8" rtl="0" algn="ctr">
              <a:buNone/>
              <a:defRPr sz="2400">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water.org/our-impact/water-crisis/global-water-crisis/?gclid=Cj0KCQiAnuGNBhCPARIsACbnLzomiQsCkIeEVaKPiywT6Oogv7R2Pig638IMDvtTvDdBkAjowycRTmUaAiqjEALw_wcB" TargetMode="External"/><Relationship Id="rId4" Type="http://schemas.openxmlformats.org/officeDocument/2006/relationships/image" Target="../media/image30.png"/><Relationship Id="rId5" Type="http://schemas.openxmlformats.org/officeDocument/2006/relationships/hyperlink" Target="https://water.org/our-impact/water-crisis/global-water-crisis/?gclid=Cj0KCQiAnuGNBhCPARIsACbnLzomiQsCkIeEVaKPiywT6Oogv7R2Pig638IMDvtTvDdBkAjowycRTmUaAiqjEALw_wc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26.png"/><Relationship Id="rId6"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hyperlink" Target="https://docs.google.com/document/d/14bR9neGGk_T1E3ApkmHj6nBAEFGN8_gXLL3X8L26OIE/edit?usp=sharing" TargetMode="External"/><Relationship Id="rId4" Type="http://schemas.openxmlformats.org/officeDocument/2006/relationships/hyperlink" Target="https://docs.google.com/document/d/14bR9neGGk_T1E3ApkmHj6nBAEFGN8_gXLL3X8L26OIE/edit?usp=sharing" TargetMode="External"/><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hyperlink" Target="https://www.jpl.nasa.gov/edu/learn/project/make-a-water-filt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hyperlink" Target="https://docs.google.com/document/d/1hJ3GTAIqkmyYiqHm1zHC8rINaGUEYTqbJy_hXd_bU1U/edit?usp=sharing" TargetMode="External"/><Relationship Id="rId5" Type="http://schemas.openxmlformats.org/officeDocument/2006/relationships/image" Target="../media/image34.png"/><Relationship Id="rId6"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37.png"/><Relationship Id="rId9" Type="http://schemas.openxmlformats.org/officeDocument/2006/relationships/image" Target="../media/image5.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31.png"/><Relationship Id="rId8" Type="http://schemas.openxmlformats.org/officeDocument/2006/relationships/image" Target="../media/image3.png"/><Relationship Id="rId10"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hyperlink" Target="https://www.freepik.com" TargetMode="External"/><Relationship Id="rId4" Type="http://schemas.openxmlformats.org/officeDocument/2006/relationships/hyperlink" Target="https://www.flaticon.com/free-icon/checklist_2666505?term=paper%20pencil&amp;page=1&amp;position=14&amp;page=1&amp;position=14&amp;related_id=2666505&amp;origin=sear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uspto.gov/" TargetMode="External"/><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nvSpPr>
        <p:spPr>
          <a:xfrm>
            <a:off x="415525" y="4287962"/>
            <a:ext cx="8432100" cy="6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434343"/>
                </a:solidFill>
                <a:latin typeface="Source Sans Pro SemiBold"/>
                <a:ea typeface="Source Sans Pro SemiBold"/>
                <a:cs typeface="Source Sans Pro SemiBold"/>
                <a:sym typeface="Source Sans Pro SemiBold"/>
              </a:rPr>
              <a:t>Evaluating Digital &amp; Print Sources</a:t>
            </a:r>
            <a:endParaRPr sz="4000">
              <a:solidFill>
                <a:srgbClr val="434343"/>
              </a:solidFill>
              <a:latin typeface="Source Sans Pro SemiBold"/>
              <a:ea typeface="Source Sans Pro SemiBold"/>
              <a:cs typeface="Source Sans Pro SemiBold"/>
              <a:sym typeface="Source Sans Pro SemiBold"/>
            </a:endParaRPr>
          </a:p>
        </p:txBody>
      </p:sp>
      <p:sp>
        <p:nvSpPr>
          <p:cNvPr id="172" name="Google Shape;172;p32"/>
          <p:cNvSpPr/>
          <p:nvPr/>
        </p:nvSpPr>
        <p:spPr>
          <a:xfrm>
            <a:off x="250" y="0"/>
            <a:ext cx="9144000" cy="422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2"/>
          <p:cNvSpPr/>
          <p:nvPr/>
        </p:nvSpPr>
        <p:spPr>
          <a:xfrm>
            <a:off x="886050" y="365575"/>
            <a:ext cx="7371900" cy="3649800"/>
          </a:xfrm>
          <a:prstGeom prst="rect">
            <a:avLst/>
          </a:prstGeom>
          <a:solidFill>
            <a:srgbClr val="0DB7C4">
              <a:alpha val="719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32"/>
          <p:cNvGrpSpPr/>
          <p:nvPr/>
        </p:nvGrpSpPr>
        <p:grpSpPr>
          <a:xfrm>
            <a:off x="1158098" y="365550"/>
            <a:ext cx="6946950" cy="3649850"/>
            <a:chOff x="1098523" y="394125"/>
            <a:chExt cx="6946950" cy="3649850"/>
          </a:xfrm>
        </p:grpSpPr>
        <p:pic>
          <p:nvPicPr>
            <p:cNvPr id="175" name="Google Shape;175;p32"/>
            <p:cNvPicPr preferRelativeResize="0"/>
            <p:nvPr/>
          </p:nvPicPr>
          <p:blipFill>
            <a:blip r:embed="rId3">
              <a:alphaModFix/>
            </a:blip>
            <a:stretch>
              <a:fillRect/>
            </a:stretch>
          </p:blipFill>
          <p:spPr>
            <a:xfrm flipH="1">
              <a:off x="1098523" y="394125"/>
              <a:ext cx="6946950" cy="3649850"/>
            </a:xfrm>
            <a:prstGeom prst="rect">
              <a:avLst/>
            </a:prstGeom>
            <a:noFill/>
            <a:ln>
              <a:noFill/>
            </a:ln>
          </p:spPr>
        </p:pic>
        <p:sp>
          <p:nvSpPr>
            <p:cNvPr id="176" name="Google Shape;176;p32"/>
            <p:cNvSpPr/>
            <p:nvPr/>
          </p:nvSpPr>
          <p:spPr>
            <a:xfrm>
              <a:off x="4190100" y="3180325"/>
              <a:ext cx="763800" cy="774300"/>
            </a:xfrm>
            <a:prstGeom prst="triangle">
              <a:avLst>
                <a:gd fmla="val 50000"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idx="1" type="body"/>
          </p:nvPr>
        </p:nvSpPr>
        <p:spPr>
          <a:xfrm>
            <a:off x="281200" y="0"/>
            <a:ext cx="8069100" cy="3769800"/>
          </a:xfrm>
          <a:prstGeom prst="rect">
            <a:avLst/>
          </a:prstGeom>
        </p:spPr>
        <p:txBody>
          <a:bodyPr anchorCtr="0" anchor="ctr" bIns="91425" lIns="91425" spcFirstLastPara="1" rIns="91425" wrap="square" tIns="91425">
            <a:noAutofit/>
          </a:bodyPr>
          <a:lstStyle/>
          <a:p>
            <a:pPr indent="0" lvl="0" marL="0" rtl="0" algn="l">
              <a:lnSpc>
                <a:spcPct val="115000"/>
              </a:lnSpc>
              <a:spcBef>
                <a:spcPts val="1300"/>
              </a:spcBef>
              <a:spcAft>
                <a:spcPts val="0"/>
              </a:spcAft>
              <a:buClr>
                <a:schemeClr val="dk1"/>
              </a:buClr>
              <a:buSzPts val="1100"/>
              <a:buFont typeface="Arial"/>
              <a:buNone/>
            </a:pPr>
            <a:r>
              <a:rPr lang="en" sz="2500">
                <a:solidFill>
                  <a:schemeClr val="lt1"/>
                </a:solidFill>
              </a:rPr>
              <a:t>It is important to</a:t>
            </a:r>
            <a:r>
              <a:rPr lang="en" sz="2500">
                <a:solidFill>
                  <a:schemeClr val="lt1"/>
                </a:solidFill>
              </a:rPr>
              <a:t> make sure that the resources and information we use to answer questions and make decisions are high quality. If we don’t do that, we could go in the wrong direction, like Huma and Jamilla.  That could result in wasting precious time, money and effort. Yikes!! </a:t>
            </a:r>
            <a:endParaRPr sz="2500">
              <a:solidFill>
                <a:schemeClr val="lt1"/>
              </a:solidFill>
            </a:endParaRPr>
          </a:p>
          <a:p>
            <a:pPr indent="0" lvl="0" marL="0" rtl="0" algn="l">
              <a:lnSpc>
                <a:spcPct val="115000"/>
              </a:lnSpc>
              <a:spcBef>
                <a:spcPts val="1300"/>
              </a:spcBef>
              <a:spcAft>
                <a:spcPts val="200"/>
              </a:spcAft>
              <a:buClr>
                <a:schemeClr val="dk1"/>
              </a:buClr>
              <a:buSzPts val="1100"/>
              <a:buFont typeface="Arial"/>
              <a:buNone/>
            </a:pPr>
            <a:r>
              <a:rPr lang="en" sz="2500">
                <a:solidFill>
                  <a:schemeClr val="lt1"/>
                </a:solidFill>
              </a:rPr>
              <a:t>But don’t worry… </a:t>
            </a:r>
            <a:r>
              <a:rPr lang="en" sz="2500">
                <a:solidFill>
                  <a:schemeClr val="lt1"/>
                </a:solidFill>
              </a:rPr>
              <a:t>Get SET! is here to help</a:t>
            </a:r>
            <a:r>
              <a:rPr lang="en">
                <a:solidFill>
                  <a:schemeClr val="lt1"/>
                </a:solidFill>
              </a:rPr>
              <a:t>!</a:t>
            </a:r>
            <a:endParaRPr>
              <a:solidFill>
                <a:schemeClr val="lt1"/>
              </a:solidFill>
            </a:endParaRPr>
          </a:p>
        </p:txBody>
      </p:sp>
      <p:pic>
        <p:nvPicPr>
          <p:cNvPr id="270" name="Google Shape;270;p41"/>
          <p:cNvPicPr preferRelativeResize="0"/>
          <p:nvPr/>
        </p:nvPicPr>
        <p:blipFill rotWithShape="1">
          <a:blip r:embed="rId3">
            <a:alphaModFix/>
          </a:blip>
          <a:srcRect b="63672" l="26022" r="23280" t="0"/>
          <a:stretch/>
        </p:blipFill>
        <p:spPr>
          <a:xfrm flipH="1">
            <a:off x="7381375" y="2203975"/>
            <a:ext cx="1452975" cy="1565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idx="4294967295" type="body"/>
          </p:nvPr>
        </p:nvSpPr>
        <p:spPr>
          <a:xfrm>
            <a:off x="1616550" y="257175"/>
            <a:ext cx="5910900" cy="982500"/>
          </a:xfrm>
          <a:prstGeom prst="rect">
            <a:avLst/>
          </a:prstGeom>
        </p:spPr>
        <p:txBody>
          <a:bodyPr anchorCtr="0" anchor="t" bIns="91425" lIns="91425" spcFirstLastPara="1" rIns="91425" wrap="square" tIns="91425">
            <a:noAutofit/>
          </a:bodyPr>
          <a:lstStyle/>
          <a:p>
            <a:pPr indent="0" lvl="0" marL="0" rtl="0" algn="ctr">
              <a:lnSpc>
                <a:spcPct val="115000"/>
              </a:lnSpc>
              <a:spcBef>
                <a:spcPts val="1300"/>
              </a:spcBef>
              <a:spcAft>
                <a:spcPts val="0"/>
              </a:spcAft>
              <a:buNone/>
            </a:pPr>
            <a:r>
              <a:rPr b="1" lang="en" sz="3200">
                <a:solidFill>
                  <a:schemeClr val="lt1"/>
                </a:solidFill>
              </a:rPr>
              <a:t>Get SET!</a:t>
            </a:r>
            <a:endParaRPr b="1" sz="3200">
              <a:solidFill>
                <a:schemeClr val="lt1"/>
              </a:solidFill>
            </a:endParaRPr>
          </a:p>
          <a:p>
            <a:pPr indent="0" lvl="0" marL="0" rtl="0" algn="ctr">
              <a:lnSpc>
                <a:spcPct val="115000"/>
              </a:lnSpc>
              <a:spcBef>
                <a:spcPts val="1300"/>
              </a:spcBef>
              <a:spcAft>
                <a:spcPts val="0"/>
              </a:spcAft>
              <a:buNone/>
            </a:pPr>
            <a:r>
              <a:t/>
            </a:r>
            <a:endParaRPr sz="1800">
              <a:solidFill>
                <a:srgbClr val="20455E"/>
              </a:solidFill>
            </a:endParaRPr>
          </a:p>
          <a:p>
            <a:pPr indent="0" lvl="0" marL="0" rtl="0" algn="ctr">
              <a:spcBef>
                <a:spcPts val="600"/>
              </a:spcBef>
              <a:spcAft>
                <a:spcPts val="0"/>
              </a:spcAft>
              <a:buNone/>
            </a:pPr>
            <a:r>
              <a:t/>
            </a:r>
            <a:endParaRPr/>
          </a:p>
        </p:txBody>
      </p:sp>
      <p:sp>
        <p:nvSpPr>
          <p:cNvPr id="276" name="Google Shape;276;p42"/>
          <p:cNvSpPr txBox="1"/>
          <p:nvPr/>
        </p:nvSpPr>
        <p:spPr>
          <a:xfrm>
            <a:off x="1109700" y="4253350"/>
            <a:ext cx="6924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latin typeface="Source Sans Pro"/>
                <a:ea typeface="Source Sans Pro"/>
                <a:cs typeface="Source Sans Pro"/>
                <a:sym typeface="Source Sans Pro"/>
              </a:rPr>
              <a:t>Source Evaluation Tool</a:t>
            </a:r>
            <a:endParaRPr b="1" sz="3800">
              <a:latin typeface="Source Sans Pro"/>
              <a:ea typeface="Source Sans Pro"/>
              <a:cs typeface="Source Sans Pro"/>
              <a:sym typeface="Source Sans Pro"/>
            </a:endParaRPr>
          </a:p>
        </p:txBody>
      </p:sp>
      <p:grpSp>
        <p:nvGrpSpPr>
          <p:cNvPr id="277" name="Google Shape;277;p42"/>
          <p:cNvGrpSpPr/>
          <p:nvPr/>
        </p:nvGrpSpPr>
        <p:grpSpPr>
          <a:xfrm>
            <a:off x="3597188" y="1387375"/>
            <a:ext cx="1949626" cy="1949626"/>
            <a:chOff x="3597188" y="1387375"/>
            <a:chExt cx="1949626" cy="1949626"/>
          </a:xfrm>
        </p:grpSpPr>
        <p:pic>
          <p:nvPicPr>
            <p:cNvPr id="278" name="Google Shape;278;p42"/>
            <p:cNvPicPr preferRelativeResize="0"/>
            <p:nvPr/>
          </p:nvPicPr>
          <p:blipFill>
            <a:blip r:embed="rId3">
              <a:alphaModFix/>
            </a:blip>
            <a:stretch>
              <a:fillRect/>
            </a:stretch>
          </p:blipFill>
          <p:spPr>
            <a:xfrm>
              <a:off x="3597188" y="1387375"/>
              <a:ext cx="1949626" cy="1949626"/>
            </a:xfrm>
            <a:prstGeom prst="rect">
              <a:avLst/>
            </a:prstGeom>
            <a:noFill/>
            <a:ln>
              <a:noFill/>
            </a:ln>
            <a:effectLst>
              <a:outerShdw blurRad="157163" rotWithShape="0" algn="bl" dir="3360000" dist="85725">
                <a:srgbClr val="000000">
                  <a:alpha val="50000"/>
                </a:srgbClr>
              </a:outerShdw>
            </a:effectLst>
          </p:spPr>
        </p:pic>
        <p:pic>
          <p:nvPicPr>
            <p:cNvPr id="279" name="Google Shape;279;p42"/>
            <p:cNvPicPr preferRelativeResize="0"/>
            <p:nvPr/>
          </p:nvPicPr>
          <p:blipFill>
            <a:blip r:embed="rId4">
              <a:alphaModFix/>
            </a:blip>
            <a:stretch>
              <a:fillRect/>
            </a:stretch>
          </p:blipFill>
          <p:spPr>
            <a:xfrm>
              <a:off x="4530625" y="2177225"/>
              <a:ext cx="654825" cy="676225"/>
            </a:xfrm>
            <a:prstGeom prst="rect">
              <a:avLst/>
            </a:prstGeom>
            <a:noFill/>
            <a:ln>
              <a:noFill/>
            </a:ln>
          </p:spPr>
        </p:pic>
      </p:grpSp>
      <p:pic>
        <p:nvPicPr>
          <p:cNvPr id="280" name="Google Shape;280;p42"/>
          <p:cNvPicPr preferRelativeResize="0"/>
          <p:nvPr/>
        </p:nvPicPr>
        <p:blipFill>
          <a:blip r:embed="rId5">
            <a:alphaModFix/>
          </a:blip>
          <a:stretch>
            <a:fillRect/>
          </a:stretch>
        </p:blipFill>
        <p:spPr>
          <a:xfrm>
            <a:off x="1264801" y="1100327"/>
            <a:ext cx="2009550" cy="302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3"/>
          <p:cNvPicPr preferRelativeResize="0"/>
          <p:nvPr/>
        </p:nvPicPr>
        <p:blipFill>
          <a:blip r:embed="rId3">
            <a:alphaModFix/>
          </a:blip>
          <a:stretch>
            <a:fillRect/>
          </a:stretch>
        </p:blipFill>
        <p:spPr>
          <a:xfrm>
            <a:off x="6171538" y="1319213"/>
            <a:ext cx="1949626" cy="1949626"/>
          </a:xfrm>
          <a:prstGeom prst="rect">
            <a:avLst/>
          </a:prstGeom>
          <a:noFill/>
          <a:ln>
            <a:noFill/>
          </a:ln>
          <a:effectLst>
            <a:outerShdw blurRad="157163" rotWithShape="0" algn="bl" dir="3360000" dist="85725">
              <a:srgbClr val="000000">
                <a:alpha val="50000"/>
              </a:srgbClr>
            </a:outerShdw>
          </a:effectLst>
        </p:spPr>
      </p:pic>
      <p:sp>
        <p:nvSpPr>
          <p:cNvPr id="286" name="Google Shape;286;p43"/>
          <p:cNvSpPr txBox="1"/>
          <p:nvPr>
            <p:ph idx="4294967295" type="title"/>
          </p:nvPr>
        </p:nvSpPr>
        <p:spPr>
          <a:xfrm>
            <a:off x="844425" y="5600"/>
            <a:ext cx="4384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does Get SET! do?</a:t>
            </a:r>
            <a:endParaRPr/>
          </a:p>
        </p:txBody>
      </p:sp>
      <p:sp>
        <p:nvSpPr>
          <p:cNvPr id="287" name="Google Shape;287;p43"/>
          <p:cNvSpPr txBox="1"/>
          <p:nvPr/>
        </p:nvSpPr>
        <p:spPr>
          <a:xfrm>
            <a:off x="795975" y="1598000"/>
            <a:ext cx="5197500" cy="1015800"/>
          </a:xfrm>
          <a:prstGeom prst="rect">
            <a:avLst/>
          </a:prstGeom>
          <a:noFill/>
          <a:ln>
            <a:noFill/>
          </a:ln>
        </p:spPr>
        <p:txBody>
          <a:bodyPr anchorCtr="0" anchor="t" bIns="91425" lIns="91425" spcFirstLastPara="1" rIns="91425" wrap="square" tIns="91425">
            <a:spAutoFit/>
          </a:bodyPr>
          <a:lstStyle/>
          <a:p>
            <a:pPr indent="-228600" lvl="0" marL="228600" rtl="0" algn="l">
              <a:spcBef>
                <a:spcPts val="0"/>
              </a:spcBef>
              <a:spcAft>
                <a:spcPts val="0"/>
              </a:spcAft>
              <a:buClr>
                <a:srgbClr val="415665"/>
              </a:buClr>
              <a:buSzPts val="1800"/>
              <a:buFont typeface="Source Sans Pro"/>
              <a:buChar char="●"/>
            </a:pPr>
            <a:r>
              <a:rPr lang="en" sz="1800">
                <a:solidFill>
                  <a:srgbClr val="415665"/>
                </a:solidFill>
                <a:latin typeface="Source Sans Pro"/>
                <a:ea typeface="Source Sans Pro"/>
                <a:cs typeface="Source Sans Pro"/>
                <a:sym typeface="Source Sans Pro"/>
              </a:rPr>
              <a:t>Get SET! is a </a:t>
            </a:r>
            <a:r>
              <a:rPr b="1" lang="en" sz="1800">
                <a:solidFill>
                  <a:srgbClr val="415665"/>
                </a:solidFill>
                <a:latin typeface="Source Sans Pro"/>
                <a:ea typeface="Source Sans Pro"/>
                <a:cs typeface="Source Sans Pro"/>
                <a:sym typeface="Source Sans Pro"/>
              </a:rPr>
              <a:t>tool </a:t>
            </a:r>
            <a:r>
              <a:rPr lang="en" sz="1800">
                <a:solidFill>
                  <a:srgbClr val="415665"/>
                </a:solidFill>
                <a:latin typeface="Source Sans Pro"/>
                <a:ea typeface="Source Sans Pro"/>
                <a:cs typeface="Source Sans Pro"/>
                <a:sym typeface="Source Sans Pro"/>
              </a:rPr>
              <a:t>to help you evaluate a source</a:t>
            </a:r>
            <a:endParaRPr sz="1800">
              <a:solidFill>
                <a:srgbClr val="415665"/>
              </a:solidFill>
              <a:latin typeface="Source Sans Pro"/>
              <a:ea typeface="Source Sans Pro"/>
              <a:cs typeface="Source Sans Pro"/>
              <a:sym typeface="Source Sans Pro"/>
            </a:endParaRPr>
          </a:p>
          <a:p>
            <a:pPr indent="-114300" lvl="0" marL="228600" rtl="0" algn="l">
              <a:spcBef>
                <a:spcPts val="0"/>
              </a:spcBef>
              <a:spcAft>
                <a:spcPts val="0"/>
              </a:spcAft>
              <a:buNone/>
            </a:pPr>
            <a:r>
              <a:t/>
            </a:r>
            <a:endParaRPr sz="1800">
              <a:solidFill>
                <a:srgbClr val="415665"/>
              </a:solidFill>
              <a:latin typeface="Source Sans Pro"/>
              <a:ea typeface="Source Sans Pro"/>
              <a:cs typeface="Source Sans Pro"/>
              <a:sym typeface="Source Sans Pro"/>
            </a:endParaRPr>
          </a:p>
          <a:p>
            <a:pPr indent="-228600" lvl="0" marL="228600" rtl="0" algn="l">
              <a:spcBef>
                <a:spcPts val="0"/>
              </a:spcBef>
              <a:spcAft>
                <a:spcPts val="0"/>
              </a:spcAft>
              <a:buClr>
                <a:srgbClr val="415665"/>
              </a:buClr>
              <a:buSzPts val="1800"/>
              <a:buFont typeface="Source Sans Pro"/>
              <a:buChar char="●"/>
            </a:pPr>
            <a:r>
              <a:rPr lang="en" sz="1800">
                <a:solidFill>
                  <a:srgbClr val="415665"/>
                </a:solidFill>
                <a:latin typeface="Source Sans Pro"/>
                <a:ea typeface="Source Sans Pro"/>
                <a:cs typeface="Source Sans Pro"/>
                <a:sym typeface="Source Sans Pro"/>
              </a:rPr>
              <a:t>It is quick and easy to use!</a:t>
            </a:r>
            <a:endParaRPr sz="1800">
              <a:solidFill>
                <a:srgbClr val="415665"/>
              </a:solidFill>
              <a:latin typeface="Source Sans Pro"/>
              <a:ea typeface="Source Sans Pro"/>
              <a:cs typeface="Source Sans Pro"/>
              <a:sym typeface="Source Sans Pro"/>
            </a:endParaRPr>
          </a:p>
        </p:txBody>
      </p:sp>
      <p:pic>
        <p:nvPicPr>
          <p:cNvPr id="288" name="Google Shape;288;p43"/>
          <p:cNvPicPr preferRelativeResize="0"/>
          <p:nvPr/>
        </p:nvPicPr>
        <p:blipFill>
          <a:blip r:embed="rId4">
            <a:alphaModFix/>
          </a:blip>
          <a:stretch>
            <a:fillRect/>
          </a:stretch>
        </p:blipFill>
        <p:spPr>
          <a:xfrm>
            <a:off x="7099025" y="2141025"/>
            <a:ext cx="654825" cy="676225"/>
          </a:xfrm>
          <a:prstGeom prst="rect">
            <a:avLst/>
          </a:prstGeom>
          <a:noFill/>
          <a:ln>
            <a:noFill/>
          </a:ln>
        </p:spPr>
      </p:pic>
      <p:pic>
        <p:nvPicPr>
          <p:cNvPr id="289" name="Google Shape;289;p43"/>
          <p:cNvPicPr preferRelativeResize="0"/>
          <p:nvPr/>
        </p:nvPicPr>
        <p:blipFill>
          <a:blip r:embed="rId5">
            <a:alphaModFix/>
          </a:blip>
          <a:stretch>
            <a:fillRect/>
          </a:stretch>
        </p:blipFill>
        <p:spPr>
          <a:xfrm>
            <a:off x="4446422" y="2061702"/>
            <a:ext cx="1625550" cy="244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type="title"/>
          </p:nvPr>
        </p:nvSpPr>
        <p:spPr>
          <a:xfrm>
            <a:off x="844425" y="5600"/>
            <a:ext cx="4790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 SET! f</a:t>
            </a:r>
            <a:r>
              <a:rPr lang="en"/>
              <a:t>ocuses</a:t>
            </a:r>
            <a:r>
              <a:rPr lang="en"/>
              <a:t> on 3 categories</a:t>
            </a:r>
            <a:endParaRPr/>
          </a:p>
        </p:txBody>
      </p:sp>
      <p:sp>
        <p:nvSpPr>
          <p:cNvPr id="295" name="Google Shape;295;p44"/>
          <p:cNvSpPr/>
          <p:nvPr/>
        </p:nvSpPr>
        <p:spPr>
          <a:xfrm>
            <a:off x="1581375" y="1414900"/>
            <a:ext cx="2467800" cy="2443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Useful</a:t>
            </a:r>
            <a:endParaRPr b="1" sz="2400">
              <a:solidFill>
                <a:srgbClr val="FFFFFF"/>
              </a:solidFill>
              <a:latin typeface="Source Sans Pro"/>
              <a:ea typeface="Source Sans Pro"/>
              <a:cs typeface="Source Sans Pro"/>
              <a:sym typeface="Source Sans Pro"/>
            </a:endParaRPr>
          </a:p>
        </p:txBody>
      </p:sp>
      <p:sp>
        <p:nvSpPr>
          <p:cNvPr id="296" name="Google Shape;296;p44"/>
          <p:cNvSpPr/>
          <p:nvPr/>
        </p:nvSpPr>
        <p:spPr>
          <a:xfrm>
            <a:off x="3723100" y="1472050"/>
            <a:ext cx="2401800" cy="2386500"/>
          </a:xfrm>
          <a:prstGeom prst="ellipse">
            <a:avLst/>
          </a:prstGeom>
          <a:solidFill>
            <a:srgbClr val="E6863B"/>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Reliable</a:t>
            </a:r>
            <a:endParaRPr b="1" sz="2400">
              <a:solidFill>
                <a:srgbClr val="FFFFFF"/>
              </a:solidFill>
              <a:latin typeface="Source Sans Pro"/>
              <a:ea typeface="Source Sans Pro"/>
              <a:cs typeface="Source Sans Pro"/>
              <a:sym typeface="Source Sans Pro"/>
            </a:endParaRPr>
          </a:p>
        </p:txBody>
      </p:sp>
      <p:sp>
        <p:nvSpPr>
          <p:cNvPr id="297" name="Google Shape;297;p44"/>
          <p:cNvSpPr/>
          <p:nvPr/>
        </p:nvSpPr>
        <p:spPr>
          <a:xfrm>
            <a:off x="5778950" y="1472050"/>
            <a:ext cx="2467800" cy="2386500"/>
          </a:xfrm>
          <a:prstGeom prst="ellipse">
            <a:avLst/>
          </a:prstGeom>
          <a:solidFill>
            <a:srgbClr val="A9D039"/>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Kid-Friendly</a:t>
            </a:r>
            <a:endParaRPr b="1" sz="2400">
              <a:solidFill>
                <a:srgbClr val="FFFFFF"/>
              </a:solidFill>
              <a:latin typeface="Source Sans Pro"/>
              <a:ea typeface="Source Sans Pro"/>
              <a:cs typeface="Source Sans Pro"/>
              <a:sym typeface="Source Sans Pro"/>
            </a:endParaRPr>
          </a:p>
        </p:txBody>
      </p:sp>
      <p:sp>
        <p:nvSpPr>
          <p:cNvPr id="298" name="Google Shape;298;p44"/>
          <p:cNvSpPr txBox="1"/>
          <p:nvPr/>
        </p:nvSpPr>
        <p:spPr>
          <a:xfrm>
            <a:off x="717100" y="4152675"/>
            <a:ext cx="812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Source Sans Pro"/>
                <a:ea typeface="Source Sans Pro"/>
                <a:cs typeface="Source Sans Pro"/>
                <a:sym typeface="Source Sans Pro"/>
              </a:rPr>
              <a:t>We will explore what each of these categories mean in order to evaluate a source.</a:t>
            </a:r>
            <a:endParaRPr sz="18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idx="4294967295" type="title"/>
          </p:nvPr>
        </p:nvSpPr>
        <p:spPr>
          <a:xfrm>
            <a:off x="844425" y="5600"/>
            <a:ext cx="4384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does Get SET! work?</a:t>
            </a:r>
            <a:endParaRPr/>
          </a:p>
        </p:txBody>
      </p:sp>
      <p:sp>
        <p:nvSpPr>
          <p:cNvPr id="304" name="Google Shape;304;p45"/>
          <p:cNvSpPr txBox="1"/>
          <p:nvPr/>
        </p:nvSpPr>
        <p:spPr>
          <a:xfrm>
            <a:off x="1094950" y="2081800"/>
            <a:ext cx="7886700" cy="1923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415665"/>
              </a:buClr>
              <a:buSzPts val="1800"/>
              <a:buFont typeface="Source Sans Pro"/>
              <a:buChar char="●"/>
            </a:pPr>
            <a:r>
              <a:rPr lang="en" sz="1800">
                <a:solidFill>
                  <a:srgbClr val="415665"/>
                </a:solidFill>
                <a:latin typeface="Source Sans Pro"/>
                <a:ea typeface="Source Sans Pro"/>
                <a:cs typeface="Source Sans Pro"/>
                <a:sym typeface="Source Sans Pro"/>
              </a:rPr>
              <a:t>You will a</a:t>
            </a:r>
            <a:r>
              <a:rPr lang="en" sz="1800">
                <a:solidFill>
                  <a:srgbClr val="415665"/>
                </a:solidFill>
                <a:latin typeface="Source Sans Pro"/>
                <a:ea typeface="Source Sans Pro"/>
                <a:cs typeface="Source Sans Pro"/>
                <a:sym typeface="Source Sans Pro"/>
              </a:rPr>
              <a:t>nswer questions in each category to help you evaluate a source.</a:t>
            </a:r>
            <a:br>
              <a:rPr lang="en" sz="1800">
                <a:solidFill>
                  <a:srgbClr val="415665"/>
                </a:solidFill>
                <a:latin typeface="Source Sans Pro"/>
                <a:ea typeface="Source Sans Pro"/>
                <a:cs typeface="Source Sans Pro"/>
                <a:sym typeface="Source Sans Pro"/>
              </a:rPr>
            </a:br>
            <a:endParaRPr sz="1800">
              <a:solidFill>
                <a:srgbClr val="415665"/>
              </a:solidFill>
              <a:latin typeface="Source Sans Pro"/>
              <a:ea typeface="Source Sans Pro"/>
              <a:cs typeface="Source Sans Pro"/>
              <a:sym typeface="Source Sans Pro"/>
            </a:endParaRPr>
          </a:p>
          <a:p>
            <a:pPr indent="-342900" lvl="0" marL="457200" rtl="0" algn="l">
              <a:spcBef>
                <a:spcPts val="0"/>
              </a:spcBef>
              <a:spcAft>
                <a:spcPts val="0"/>
              </a:spcAft>
              <a:buClr>
                <a:srgbClr val="415665"/>
              </a:buClr>
              <a:buSzPts val="1800"/>
              <a:buFont typeface="Source Sans Pro"/>
              <a:buChar char="●"/>
            </a:pPr>
            <a:r>
              <a:rPr lang="en" sz="1800">
                <a:solidFill>
                  <a:srgbClr val="415665"/>
                </a:solidFill>
                <a:latin typeface="Source Sans Pro"/>
                <a:ea typeface="Source Sans Pro"/>
                <a:cs typeface="Source Sans Pro"/>
                <a:sym typeface="Source Sans Pro"/>
              </a:rPr>
              <a:t>Then check the box that best describes how much you agree or disagree:</a:t>
            </a:r>
            <a:endParaRPr sz="1700">
              <a:solidFill>
                <a:srgbClr val="415665"/>
              </a:solidFill>
              <a:latin typeface="Source Sans Pro"/>
              <a:ea typeface="Source Sans Pro"/>
              <a:cs typeface="Source Sans Pro"/>
              <a:sym typeface="Source Sans Pro"/>
            </a:endParaRPr>
          </a:p>
          <a:p>
            <a:pPr indent="0" lvl="0" marL="457200" rtl="0" algn="l">
              <a:spcBef>
                <a:spcPts val="0"/>
              </a:spcBef>
              <a:spcAft>
                <a:spcPts val="0"/>
              </a:spcAft>
              <a:buNone/>
            </a:pPr>
            <a:r>
              <a:t/>
            </a:r>
            <a:endParaRPr sz="900">
              <a:solidFill>
                <a:srgbClr val="415665"/>
              </a:solidFill>
              <a:latin typeface="Source Sans Pro"/>
              <a:ea typeface="Source Sans Pro"/>
              <a:cs typeface="Source Sans Pro"/>
              <a:sym typeface="Source Sans Pro"/>
            </a:endParaRPr>
          </a:p>
          <a:p>
            <a:pPr indent="0" lvl="0" marL="0" rtl="0" algn="l">
              <a:spcBef>
                <a:spcPts val="0"/>
              </a:spcBef>
              <a:spcAft>
                <a:spcPts val="0"/>
              </a:spcAft>
              <a:buNone/>
            </a:pPr>
            <a:r>
              <a:t/>
            </a:r>
            <a:endParaRPr sz="600">
              <a:latin typeface="Source Sans Pro"/>
              <a:ea typeface="Source Sans Pro"/>
              <a:cs typeface="Source Sans Pro"/>
              <a:sym typeface="Source Sans Pro"/>
            </a:endParaRPr>
          </a:p>
          <a:p>
            <a:pPr indent="0" lvl="0" marL="3314700" rtl="0" algn="l">
              <a:lnSpc>
                <a:spcPct val="100000"/>
              </a:lnSpc>
              <a:spcBef>
                <a:spcPts val="0"/>
              </a:spcBef>
              <a:spcAft>
                <a:spcPts val="0"/>
              </a:spcAft>
              <a:buClr>
                <a:schemeClr val="dk1"/>
              </a:buClr>
              <a:buSzPts val="1100"/>
              <a:buFont typeface="Arial"/>
              <a:buNone/>
            </a:pPr>
            <a:r>
              <a:rPr b="1" lang="en" sz="1100">
                <a:solidFill>
                  <a:srgbClr val="202124"/>
                </a:solidFill>
                <a:highlight>
                  <a:srgbClr val="FFFFFF"/>
                </a:highlight>
                <a:latin typeface="Roboto"/>
                <a:ea typeface="Roboto"/>
                <a:cs typeface="Roboto"/>
                <a:sym typeface="Roboto"/>
              </a:rPr>
              <a:t>___Strongly disagree.</a:t>
            </a:r>
            <a:endParaRPr b="1" sz="1100">
              <a:solidFill>
                <a:srgbClr val="202124"/>
              </a:solidFill>
              <a:highlight>
                <a:srgbClr val="FFFFFF"/>
              </a:highlight>
              <a:latin typeface="Roboto"/>
              <a:ea typeface="Roboto"/>
              <a:cs typeface="Roboto"/>
              <a:sym typeface="Roboto"/>
            </a:endParaRPr>
          </a:p>
          <a:p>
            <a:pPr indent="0" lvl="0" marL="3314700" rtl="0" algn="l">
              <a:lnSpc>
                <a:spcPct val="100000"/>
              </a:lnSpc>
              <a:spcBef>
                <a:spcPts val="0"/>
              </a:spcBef>
              <a:spcAft>
                <a:spcPts val="0"/>
              </a:spcAft>
              <a:buClr>
                <a:schemeClr val="dk1"/>
              </a:buClr>
              <a:buSzPts val="1100"/>
              <a:buFont typeface="Arial"/>
              <a:buNone/>
            </a:pPr>
            <a:r>
              <a:rPr b="1" lang="en" sz="1100">
                <a:solidFill>
                  <a:srgbClr val="202124"/>
                </a:solidFill>
                <a:highlight>
                  <a:srgbClr val="FFFFFF"/>
                </a:highlight>
                <a:latin typeface="Roboto"/>
                <a:ea typeface="Roboto"/>
                <a:cs typeface="Roboto"/>
                <a:sym typeface="Roboto"/>
              </a:rPr>
              <a:t>___Somewhat disagree</a:t>
            </a:r>
            <a:endParaRPr b="1" sz="1100">
              <a:solidFill>
                <a:srgbClr val="202124"/>
              </a:solidFill>
              <a:highlight>
                <a:srgbClr val="FFFFFF"/>
              </a:highlight>
              <a:latin typeface="Roboto"/>
              <a:ea typeface="Roboto"/>
              <a:cs typeface="Roboto"/>
              <a:sym typeface="Roboto"/>
            </a:endParaRPr>
          </a:p>
          <a:p>
            <a:pPr indent="0" lvl="0" marL="3314700" rtl="0" algn="l">
              <a:lnSpc>
                <a:spcPct val="100000"/>
              </a:lnSpc>
              <a:spcBef>
                <a:spcPts val="0"/>
              </a:spcBef>
              <a:spcAft>
                <a:spcPts val="0"/>
              </a:spcAft>
              <a:buClr>
                <a:schemeClr val="dk1"/>
              </a:buClr>
              <a:buSzPts val="1100"/>
              <a:buFont typeface="Arial"/>
              <a:buNone/>
            </a:pPr>
            <a:r>
              <a:rPr b="1" lang="en" sz="1100">
                <a:solidFill>
                  <a:srgbClr val="202124"/>
                </a:solidFill>
                <a:highlight>
                  <a:srgbClr val="FFFFFF"/>
                </a:highlight>
                <a:latin typeface="Roboto"/>
                <a:ea typeface="Roboto"/>
                <a:cs typeface="Roboto"/>
                <a:sym typeface="Roboto"/>
              </a:rPr>
              <a:t>___Somewhat agree</a:t>
            </a:r>
            <a:endParaRPr b="1" sz="1100">
              <a:solidFill>
                <a:srgbClr val="202124"/>
              </a:solidFill>
              <a:highlight>
                <a:srgbClr val="FFFFFF"/>
              </a:highlight>
              <a:latin typeface="Roboto"/>
              <a:ea typeface="Roboto"/>
              <a:cs typeface="Roboto"/>
              <a:sym typeface="Roboto"/>
            </a:endParaRPr>
          </a:p>
          <a:p>
            <a:pPr indent="0" lvl="0" marL="3314700" rtl="0" algn="l">
              <a:lnSpc>
                <a:spcPct val="100000"/>
              </a:lnSpc>
              <a:spcBef>
                <a:spcPts val="0"/>
              </a:spcBef>
              <a:spcAft>
                <a:spcPts val="0"/>
              </a:spcAft>
              <a:buNone/>
            </a:pPr>
            <a:r>
              <a:rPr b="1" lang="en" sz="1100">
                <a:solidFill>
                  <a:srgbClr val="202124"/>
                </a:solidFill>
                <a:highlight>
                  <a:srgbClr val="FFFFFF"/>
                </a:highlight>
                <a:latin typeface="Roboto"/>
                <a:ea typeface="Roboto"/>
                <a:cs typeface="Roboto"/>
                <a:sym typeface="Roboto"/>
              </a:rPr>
              <a:t>___Strongly agree</a:t>
            </a:r>
            <a:endParaRPr sz="1600">
              <a:latin typeface="Source Sans Pro"/>
              <a:ea typeface="Source Sans Pro"/>
              <a:cs typeface="Source Sans Pro"/>
              <a:sym typeface="Source Sans Pro"/>
            </a:endParaRPr>
          </a:p>
        </p:txBody>
      </p:sp>
      <p:pic>
        <p:nvPicPr>
          <p:cNvPr id="305" name="Google Shape;305;p45"/>
          <p:cNvPicPr preferRelativeResize="0"/>
          <p:nvPr/>
        </p:nvPicPr>
        <p:blipFill>
          <a:blip r:embed="rId3">
            <a:alphaModFix/>
          </a:blip>
          <a:stretch>
            <a:fillRect/>
          </a:stretch>
        </p:blipFill>
        <p:spPr>
          <a:xfrm>
            <a:off x="3970602" y="1195900"/>
            <a:ext cx="2135400" cy="835600"/>
          </a:xfrm>
          <a:prstGeom prst="rect">
            <a:avLst/>
          </a:prstGeom>
          <a:noFill/>
          <a:ln>
            <a:noFill/>
          </a:ln>
        </p:spPr>
      </p:pic>
      <p:pic>
        <p:nvPicPr>
          <p:cNvPr id="306" name="Google Shape;306;p45"/>
          <p:cNvPicPr preferRelativeResize="0"/>
          <p:nvPr/>
        </p:nvPicPr>
        <p:blipFill>
          <a:blip r:embed="rId4">
            <a:alphaModFix/>
          </a:blip>
          <a:stretch>
            <a:fillRect/>
          </a:stretch>
        </p:blipFill>
        <p:spPr>
          <a:xfrm rot="-353706">
            <a:off x="3182550" y="3024625"/>
            <a:ext cx="919575" cy="91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177100" y="1292450"/>
            <a:ext cx="1381200" cy="3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Hector will guide us in using the tool to</a:t>
            </a:r>
            <a:r>
              <a:rPr b="1" lang="en"/>
              <a:t> evaluate some new sources Huma and Jamilla have found.</a:t>
            </a:r>
            <a:endParaRPr b="1"/>
          </a:p>
        </p:txBody>
      </p:sp>
      <p:sp>
        <p:nvSpPr>
          <p:cNvPr id="312" name="Google Shape;312;p46"/>
          <p:cNvSpPr txBox="1"/>
          <p:nvPr/>
        </p:nvSpPr>
        <p:spPr>
          <a:xfrm>
            <a:off x="2111925" y="4471850"/>
            <a:ext cx="681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15665"/>
                </a:solidFill>
                <a:latin typeface="Source Sans Pro"/>
                <a:ea typeface="Source Sans Pro"/>
                <a:cs typeface="Source Sans Pro"/>
                <a:sym typeface="Source Sans Pro"/>
              </a:rPr>
              <a:t>This grid will help us learn more about the criteria for each category.</a:t>
            </a:r>
            <a:endParaRPr sz="1800">
              <a:solidFill>
                <a:srgbClr val="415665"/>
              </a:solidFill>
              <a:latin typeface="Source Sans Pro"/>
              <a:ea typeface="Source Sans Pro"/>
              <a:cs typeface="Source Sans Pro"/>
              <a:sym typeface="Source Sans Pro"/>
            </a:endParaRPr>
          </a:p>
        </p:txBody>
      </p:sp>
      <p:pic>
        <p:nvPicPr>
          <p:cNvPr id="313" name="Google Shape;313;p46"/>
          <p:cNvPicPr preferRelativeResize="0"/>
          <p:nvPr/>
        </p:nvPicPr>
        <p:blipFill>
          <a:blip r:embed="rId3">
            <a:alphaModFix/>
          </a:blip>
          <a:stretch>
            <a:fillRect/>
          </a:stretch>
        </p:blipFill>
        <p:spPr>
          <a:xfrm>
            <a:off x="3502700" y="309425"/>
            <a:ext cx="3848100" cy="4162425"/>
          </a:xfrm>
          <a:prstGeom prst="rect">
            <a:avLst/>
          </a:prstGeom>
          <a:noFill/>
          <a:ln>
            <a:noFill/>
          </a:ln>
        </p:spPr>
      </p:pic>
      <p:pic>
        <p:nvPicPr>
          <p:cNvPr id="314" name="Google Shape;314;p46"/>
          <p:cNvPicPr preferRelativeResize="0"/>
          <p:nvPr/>
        </p:nvPicPr>
        <p:blipFill>
          <a:blip r:embed="rId4">
            <a:alphaModFix/>
          </a:blip>
          <a:stretch>
            <a:fillRect/>
          </a:stretch>
        </p:blipFill>
        <p:spPr>
          <a:xfrm>
            <a:off x="2183757" y="2432394"/>
            <a:ext cx="1146950" cy="1724950"/>
          </a:xfrm>
          <a:prstGeom prst="rect">
            <a:avLst/>
          </a:prstGeom>
          <a:noFill/>
          <a:ln>
            <a:noFill/>
          </a:ln>
        </p:spPr>
      </p:pic>
      <p:sp>
        <p:nvSpPr>
          <p:cNvPr id="315" name="Google Shape;315;p46"/>
          <p:cNvSpPr txBox="1"/>
          <p:nvPr/>
        </p:nvSpPr>
        <p:spPr>
          <a:xfrm>
            <a:off x="77800" y="161175"/>
            <a:ext cx="1667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300"/>
              </a:spcBef>
              <a:spcAft>
                <a:spcPts val="200"/>
              </a:spcAft>
              <a:buNone/>
            </a:pPr>
            <a:r>
              <a:rPr b="1" lang="en" sz="1800">
                <a:solidFill>
                  <a:schemeClr val="lt1"/>
                </a:solidFill>
                <a:latin typeface="Dosis"/>
                <a:ea typeface="Dosis"/>
                <a:cs typeface="Dosis"/>
                <a:sym typeface="Dosis"/>
              </a:rPr>
              <a:t>Get SET!</a:t>
            </a:r>
            <a:endParaRPr b="1" sz="1800">
              <a:solidFill>
                <a:schemeClr val="lt1"/>
              </a:solidFill>
              <a:latin typeface="Dosis"/>
              <a:ea typeface="Dosis"/>
              <a:cs typeface="Dosis"/>
              <a:sym typeface="Dosi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7"/>
          <p:cNvSpPr txBox="1"/>
          <p:nvPr>
            <p:ph type="ctrTitle"/>
          </p:nvPr>
        </p:nvSpPr>
        <p:spPr>
          <a:xfrm>
            <a:off x="911527" y="2049150"/>
            <a:ext cx="7282200" cy="104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 </a:t>
            </a:r>
            <a:r>
              <a:rPr b="1" lang="en"/>
              <a:t>Useful</a:t>
            </a:r>
            <a:r>
              <a:rPr lang="en"/>
              <a:t> Source?</a:t>
            </a:r>
            <a:endParaRPr/>
          </a:p>
        </p:txBody>
      </p:sp>
      <p:sp>
        <p:nvSpPr>
          <p:cNvPr id="321" name="Google Shape;321;p47"/>
          <p:cNvSpPr txBox="1"/>
          <p:nvPr>
            <p:ph idx="1" type="subTitle"/>
          </p:nvPr>
        </p:nvSpPr>
        <p:spPr>
          <a:xfrm>
            <a:off x="1105050" y="3082250"/>
            <a:ext cx="6276900" cy="687600"/>
          </a:xfrm>
          <a:prstGeom prst="rect">
            <a:avLst/>
          </a:prstGeom>
        </p:spPr>
        <p:txBody>
          <a:bodyPr anchorCtr="0" anchor="ctr" bIns="91425" lIns="91425" spcFirstLastPara="1" rIns="91425" wrap="square" tIns="91425">
            <a:noAutofit/>
          </a:bodyPr>
          <a:lstStyle/>
          <a:p>
            <a:pPr indent="0" lvl="0" marL="0" rtl="0" algn="l">
              <a:lnSpc>
                <a:spcPct val="115000"/>
              </a:lnSpc>
              <a:spcBef>
                <a:spcPts val="1300"/>
              </a:spcBef>
              <a:spcAft>
                <a:spcPts val="200"/>
              </a:spcAft>
              <a:buClr>
                <a:schemeClr val="dk1"/>
              </a:buClr>
              <a:buSzPts val="1100"/>
              <a:buFont typeface="Arial"/>
              <a:buNone/>
            </a:pPr>
            <a:r>
              <a:rPr lang="en" sz="1400">
                <a:solidFill>
                  <a:srgbClr val="20455E"/>
                </a:solidFill>
              </a:rPr>
              <a:t>Huma and Jamila want to learn more about the problem of dirty drinking water. What phase of the engineering design process is this?</a:t>
            </a:r>
            <a:endParaRPr/>
          </a:p>
        </p:txBody>
      </p:sp>
      <p:grpSp>
        <p:nvGrpSpPr>
          <p:cNvPr id="322" name="Google Shape;322;p47"/>
          <p:cNvGrpSpPr/>
          <p:nvPr/>
        </p:nvGrpSpPr>
        <p:grpSpPr>
          <a:xfrm>
            <a:off x="2754362" y="4038801"/>
            <a:ext cx="3635275" cy="745200"/>
            <a:chOff x="3008225" y="3981051"/>
            <a:chExt cx="3635275" cy="745200"/>
          </a:xfrm>
        </p:grpSpPr>
        <p:sp>
          <p:nvSpPr>
            <p:cNvPr id="323" name="Google Shape;323;p47"/>
            <p:cNvSpPr/>
            <p:nvPr/>
          </p:nvSpPr>
          <p:spPr>
            <a:xfrm>
              <a:off x="3008225" y="3981051"/>
              <a:ext cx="784800" cy="7452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Ask</a:t>
              </a:r>
              <a:endParaRPr b="1" sz="1000">
                <a:solidFill>
                  <a:srgbClr val="FFFFFF"/>
                </a:solidFill>
                <a:latin typeface="Source Sans Pro"/>
                <a:ea typeface="Source Sans Pro"/>
                <a:cs typeface="Source Sans Pro"/>
                <a:sym typeface="Source Sans Pro"/>
              </a:endParaRPr>
            </a:p>
          </p:txBody>
        </p:sp>
        <p:sp>
          <p:nvSpPr>
            <p:cNvPr id="324" name="Google Shape;324;p47"/>
            <p:cNvSpPr txBox="1"/>
            <p:nvPr/>
          </p:nvSpPr>
          <p:spPr>
            <a:xfrm>
              <a:off x="4252800" y="4093905"/>
              <a:ext cx="2390700" cy="523200"/>
            </a:xfrm>
            <a:prstGeom prst="rect">
              <a:avLst/>
            </a:prstGeom>
            <a:solidFill>
              <a:srgbClr val="D9D9D9"/>
            </a:solidFill>
            <a:ln>
              <a:noFill/>
            </a:ln>
          </p:spPr>
          <p:txBody>
            <a:bodyPr anchorCtr="0" anchor="t" bIns="91425" lIns="91425" spcFirstLastPara="1" rIns="91425" wrap="square" tIns="91425">
              <a:spAutoFit/>
            </a:bodyPr>
            <a:lstStyle/>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Who has the problem?</a:t>
              </a:r>
              <a:endParaRPr sz="1100">
                <a:latin typeface="Source Sans Pro"/>
                <a:ea typeface="Source Sans Pro"/>
                <a:cs typeface="Source Sans Pro"/>
                <a:sym typeface="Source Sans Pro"/>
              </a:endParaRPr>
            </a:p>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How many people does it affect?</a:t>
              </a:r>
              <a:endParaRPr sz="1100">
                <a:latin typeface="Source Sans Pro"/>
                <a:ea typeface="Source Sans Pro"/>
                <a:cs typeface="Source Sans Pro"/>
                <a:sym typeface="Source Sans Pro"/>
              </a:endParaRPr>
            </a:p>
          </p:txBody>
        </p:sp>
        <p:sp>
          <p:nvSpPr>
            <p:cNvPr id="325" name="Google Shape;325;p47"/>
            <p:cNvSpPr/>
            <p:nvPr/>
          </p:nvSpPr>
          <p:spPr>
            <a:xfrm rot="5400000">
              <a:off x="3934570" y="4251198"/>
              <a:ext cx="176700" cy="2049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26" name="Google Shape;326;p47"/>
          <p:cNvPicPr preferRelativeResize="0"/>
          <p:nvPr/>
        </p:nvPicPr>
        <p:blipFill rotWithShape="1">
          <a:blip r:embed="rId3">
            <a:alphaModFix/>
          </a:blip>
          <a:srcRect b="63672" l="26022" r="23280" t="0"/>
          <a:stretch/>
        </p:blipFill>
        <p:spPr>
          <a:xfrm>
            <a:off x="58425" y="1516421"/>
            <a:ext cx="1452975" cy="156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8"/>
          <p:cNvSpPr txBox="1"/>
          <p:nvPr>
            <p:ph idx="4294967295"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A </a:t>
            </a:r>
            <a:r>
              <a:rPr b="1" lang="en"/>
              <a:t>Useful Resource</a:t>
            </a:r>
            <a:endParaRPr b="1"/>
          </a:p>
        </p:txBody>
      </p:sp>
      <p:sp>
        <p:nvSpPr>
          <p:cNvPr id="332" name="Google Shape;332;p48"/>
          <p:cNvSpPr txBox="1"/>
          <p:nvPr>
            <p:ph idx="4294967295" type="body"/>
          </p:nvPr>
        </p:nvSpPr>
        <p:spPr>
          <a:xfrm>
            <a:off x="1015850" y="3783100"/>
            <a:ext cx="7460100" cy="8463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None/>
            </a:pPr>
            <a:r>
              <a:t/>
            </a:r>
            <a:endParaRPr sz="1800">
              <a:solidFill>
                <a:srgbClr val="20455E"/>
              </a:solidFill>
            </a:endParaRPr>
          </a:p>
          <a:p>
            <a:pPr indent="0" lvl="0" marL="0" rtl="0" algn="l">
              <a:spcBef>
                <a:spcPts val="600"/>
              </a:spcBef>
              <a:spcAft>
                <a:spcPts val="0"/>
              </a:spcAft>
              <a:buNone/>
            </a:pPr>
            <a:r>
              <a:t/>
            </a:r>
            <a:endParaRPr/>
          </a:p>
        </p:txBody>
      </p:sp>
      <p:sp>
        <p:nvSpPr>
          <p:cNvPr id="333" name="Google Shape;333;p48"/>
          <p:cNvSpPr txBox="1"/>
          <p:nvPr>
            <p:ph idx="4294967295" type="body"/>
          </p:nvPr>
        </p:nvSpPr>
        <p:spPr>
          <a:xfrm>
            <a:off x="1330650" y="1145600"/>
            <a:ext cx="7092300" cy="31650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300"/>
              </a:spcBef>
              <a:spcAft>
                <a:spcPts val="0"/>
              </a:spcAft>
              <a:buClr>
                <a:schemeClr val="dk2"/>
              </a:buClr>
              <a:buSzPts val="1700"/>
              <a:buFont typeface="Source Sans Pro"/>
              <a:buChar char="●"/>
            </a:pPr>
            <a:r>
              <a:rPr lang="en" sz="1700">
                <a:solidFill>
                  <a:schemeClr val="dk2"/>
                </a:solidFill>
              </a:rPr>
              <a:t>Contains information is</a:t>
            </a:r>
            <a:r>
              <a:rPr b="1" lang="en" sz="1700">
                <a:solidFill>
                  <a:schemeClr val="dk2"/>
                </a:solidFill>
              </a:rPr>
              <a:t> recent</a:t>
            </a:r>
            <a:r>
              <a:rPr lang="en" sz="1700">
                <a:solidFill>
                  <a:schemeClr val="dk2"/>
                </a:solidFill>
              </a:rPr>
              <a:t> and </a:t>
            </a:r>
            <a:r>
              <a:rPr b="1" lang="en" sz="1700">
                <a:solidFill>
                  <a:schemeClr val="dk2"/>
                </a:solidFill>
              </a:rPr>
              <a:t>up-to date</a:t>
            </a:r>
            <a:r>
              <a:rPr lang="en" sz="1700">
                <a:solidFill>
                  <a:schemeClr val="dk2"/>
                </a:solidFill>
              </a:rPr>
              <a:t> </a:t>
            </a:r>
            <a:br>
              <a:rPr lang="en" sz="1700">
                <a:solidFill>
                  <a:schemeClr val="dk2"/>
                </a:solidFill>
              </a:rPr>
            </a:br>
            <a:endParaRPr sz="1700">
              <a:solidFill>
                <a:schemeClr val="dk2"/>
              </a:solidFill>
            </a:endParaRPr>
          </a:p>
          <a:p>
            <a:pPr indent="-336550" lvl="0" marL="457200" rtl="0" algn="l">
              <a:lnSpc>
                <a:spcPct val="115000"/>
              </a:lnSpc>
              <a:spcBef>
                <a:spcPts val="0"/>
              </a:spcBef>
              <a:spcAft>
                <a:spcPts val="0"/>
              </a:spcAft>
              <a:buClr>
                <a:schemeClr val="dk2"/>
              </a:buClr>
              <a:buSzPts val="1700"/>
              <a:buFont typeface="Arial"/>
              <a:buChar char="●"/>
            </a:pPr>
            <a:r>
              <a:rPr lang="en" sz="1700">
                <a:solidFill>
                  <a:schemeClr val="dk2"/>
                </a:solidFill>
              </a:rPr>
              <a:t>Provides </a:t>
            </a:r>
            <a:r>
              <a:rPr b="1" lang="en" sz="1700">
                <a:solidFill>
                  <a:schemeClr val="dk2"/>
                </a:solidFill>
              </a:rPr>
              <a:t>accurate</a:t>
            </a:r>
            <a:r>
              <a:rPr lang="en" sz="1700">
                <a:solidFill>
                  <a:schemeClr val="dk2"/>
                </a:solidFill>
              </a:rPr>
              <a:t> (</a:t>
            </a:r>
            <a:r>
              <a:rPr i="1" lang="en" sz="1700">
                <a:solidFill>
                  <a:schemeClr val="dk2"/>
                </a:solidFill>
              </a:rPr>
              <a:t>truthful or factual</a:t>
            </a:r>
            <a:r>
              <a:rPr lang="en" sz="1700">
                <a:solidFill>
                  <a:schemeClr val="dk2"/>
                </a:solidFill>
              </a:rPr>
              <a:t>) information to help me answer questions and make decisions about my invention.</a:t>
            </a:r>
            <a:r>
              <a:rPr lang="en" sz="1700">
                <a:solidFill>
                  <a:srgbClr val="FF0000"/>
                </a:solidFill>
              </a:rPr>
              <a:t> </a:t>
            </a:r>
            <a:br>
              <a:rPr i="1" lang="en" sz="1700">
                <a:solidFill>
                  <a:srgbClr val="FF0000"/>
                </a:solidFill>
              </a:rPr>
            </a:br>
            <a:endParaRPr i="1" sz="1700">
              <a:solidFill>
                <a:srgbClr val="FF0000"/>
              </a:solidFill>
            </a:endParaRPr>
          </a:p>
          <a:p>
            <a:pPr indent="-336550" lvl="0" marL="457200" rtl="0" algn="l">
              <a:lnSpc>
                <a:spcPct val="115000"/>
              </a:lnSpc>
              <a:spcBef>
                <a:spcPts val="0"/>
              </a:spcBef>
              <a:spcAft>
                <a:spcPts val="0"/>
              </a:spcAft>
              <a:buClr>
                <a:schemeClr val="dk2"/>
              </a:buClr>
              <a:buSzPts val="1700"/>
              <a:buFont typeface="Arial"/>
              <a:buChar char="●"/>
            </a:pPr>
            <a:r>
              <a:rPr lang="en" sz="1700">
                <a:solidFill>
                  <a:schemeClr val="dk2"/>
                </a:solidFill>
              </a:rPr>
              <a:t>Includes the</a:t>
            </a:r>
            <a:r>
              <a:rPr b="1" lang="en" sz="1700">
                <a:solidFill>
                  <a:schemeClr val="dk2"/>
                </a:solidFill>
              </a:rPr>
              <a:t> kind of information</a:t>
            </a:r>
            <a:r>
              <a:rPr lang="en" sz="1700">
                <a:solidFill>
                  <a:schemeClr val="dk2"/>
                </a:solidFill>
              </a:rPr>
              <a:t> </a:t>
            </a:r>
            <a:r>
              <a:rPr b="1" lang="en" sz="1700">
                <a:solidFill>
                  <a:schemeClr val="dk2"/>
                </a:solidFill>
              </a:rPr>
              <a:t>I am looking for</a:t>
            </a:r>
            <a:br>
              <a:rPr b="1" lang="en" sz="1700">
                <a:solidFill>
                  <a:schemeClr val="dk2"/>
                </a:solidFill>
              </a:rPr>
            </a:br>
            <a:endParaRPr b="1" sz="1700">
              <a:solidFill>
                <a:schemeClr val="dk2"/>
              </a:solidFill>
            </a:endParaRPr>
          </a:p>
          <a:p>
            <a:pPr indent="-336550" lvl="0" marL="457200" rtl="0" algn="l">
              <a:lnSpc>
                <a:spcPct val="115000"/>
              </a:lnSpc>
              <a:spcBef>
                <a:spcPts val="0"/>
              </a:spcBef>
              <a:spcAft>
                <a:spcPts val="0"/>
              </a:spcAft>
              <a:buClr>
                <a:schemeClr val="dk2"/>
              </a:buClr>
              <a:buSzPts val="1700"/>
              <a:buFont typeface="Arial"/>
              <a:buChar char="●"/>
            </a:pPr>
            <a:r>
              <a:rPr b="1" lang="en" sz="1700">
                <a:solidFill>
                  <a:schemeClr val="dk2"/>
                </a:solidFill>
              </a:rPr>
              <a:t>Provides much of the information needed</a:t>
            </a:r>
            <a:r>
              <a:rPr lang="en" sz="1700">
                <a:solidFill>
                  <a:schemeClr val="dk2"/>
                </a:solidFill>
              </a:rPr>
              <a:t> to help me answer questions and make decisions about my invention</a:t>
            </a:r>
            <a:endParaRPr sz="1700">
              <a:solidFill>
                <a:schemeClr val="dk2"/>
              </a:solidFill>
            </a:endParaRPr>
          </a:p>
          <a:p>
            <a:pPr indent="0" lvl="0" marL="457200" rtl="0" algn="l">
              <a:lnSpc>
                <a:spcPct val="115000"/>
              </a:lnSpc>
              <a:spcBef>
                <a:spcPts val="1300"/>
              </a:spcBef>
              <a:spcAft>
                <a:spcPts val="0"/>
              </a:spcAft>
              <a:buNone/>
            </a:pPr>
            <a:r>
              <a:t/>
            </a:r>
            <a:endParaRPr b="1" sz="1100">
              <a:solidFill>
                <a:srgbClr val="FF0000"/>
              </a:solidFill>
            </a:endParaRPr>
          </a:p>
          <a:p>
            <a:pPr indent="0" lvl="0" marL="0" rtl="0" algn="l">
              <a:lnSpc>
                <a:spcPct val="115000"/>
              </a:lnSpc>
              <a:spcBef>
                <a:spcPts val="1300"/>
              </a:spcBef>
              <a:spcAft>
                <a:spcPts val="0"/>
              </a:spcAft>
              <a:buNone/>
            </a:pPr>
            <a:r>
              <a:t/>
            </a:r>
            <a:endParaRPr b="1" sz="1800">
              <a:solidFill>
                <a:schemeClr val="dk2"/>
              </a:solidFill>
            </a:endParaRPr>
          </a:p>
          <a:p>
            <a:pPr indent="0" lvl="0" marL="0" rtl="0" algn="l">
              <a:lnSpc>
                <a:spcPct val="115000"/>
              </a:lnSpc>
              <a:spcBef>
                <a:spcPts val="1300"/>
              </a:spcBef>
              <a:spcAft>
                <a:spcPts val="0"/>
              </a:spcAft>
              <a:buNone/>
            </a:pPr>
            <a:r>
              <a:t/>
            </a:r>
            <a:endParaRPr sz="1800">
              <a:solidFill>
                <a:srgbClr val="20455E"/>
              </a:solidFill>
            </a:endParaRPr>
          </a:p>
          <a:p>
            <a:pPr indent="0" lvl="0" marL="0" rtl="0" algn="l">
              <a:spcBef>
                <a:spcPts val="600"/>
              </a:spcBef>
              <a:spcAft>
                <a:spcPts val="0"/>
              </a:spcAft>
              <a:buNone/>
            </a:pPr>
            <a:r>
              <a:t/>
            </a:r>
            <a:endParaRPr/>
          </a:p>
        </p:txBody>
      </p:sp>
      <p:pic>
        <p:nvPicPr>
          <p:cNvPr id="334" name="Google Shape;334;p48"/>
          <p:cNvPicPr preferRelativeResize="0"/>
          <p:nvPr/>
        </p:nvPicPr>
        <p:blipFill>
          <a:blip r:embed="rId3">
            <a:alphaModFix/>
          </a:blip>
          <a:stretch>
            <a:fillRect/>
          </a:stretch>
        </p:blipFill>
        <p:spPr>
          <a:xfrm>
            <a:off x="973502" y="1339675"/>
            <a:ext cx="414550" cy="414550"/>
          </a:xfrm>
          <a:prstGeom prst="rect">
            <a:avLst/>
          </a:prstGeom>
          <a:noFill/>
          <a:ln>
            <a:noFill/>
          </a:ln>
          <a:effectLst>
            <a:outerShdw blurRad="57150" rotWithShape="0" algn="bl" dir="5400000" dist="19050">
              <a:srgbClr val="000000">
                <a:alpha val="50000"/>
              </a:srgbClr>
            </a:outerShdw>
          </a:effectLst>
        </p:spPr>
      </p:pic>
      <p:pic>
        <p:nvPicPr>
          <p:cNvPr id="335" name="Google Shape;335;p48"/>
          <p:cNvPicPr preferRelativeResize="0"/>
          <p:nvPr/>
        </p:nvPicPr>
        <p:blipFill>
          <a:blip r:embed="rId4">
            <a:alphaModFix/>
          </a:blip>
          <a:stretch>
            <a:fillRect/>
          </a:stretch>
        </p:blipFill>
        <p:spPr>
          <a:xfrm>
            <a:off x="973500" y="1948300"/>
            <a:ext cx="414550" cy="414550"/>
          </a:xfrm>
          <a:prstGeom prst="rect">
            <a:avLst/>
          </a:prstGeom>
          <a:noFill/>
          <a:ln>
            <a:noFill/>
          </a:ln>
          <a:effectLst>
            <a:outerShdw blurRad="57150" rotWithShape="0" algn="bl" dir="5400000" dist="19050">
              <a:srgbClr val="000000">
                <a:alpha val="50000"/>
              </a:srgbClr>
            </a:outerShdw>
          </a:effectLst>
        </p:spPr>
      </p:pic>
      <p:pic>
        <p:nvPicPr>
          <p:cNvPr id="336" name="Google Shape;336;p48"/>
          <p:cNvPicPr preferRelativeResize="0"/>
          <p:nvPr/>
        </p:nvPicPr>
        <p:blipFill>
          <a:blip r:embed="rId5">
            <a:alphaModFix/>
          </a:blip>
          <a:stretch>
            <a:fillRect/>
          </a:stretch>
        </p:blipFill>
        <p:spPr>
          <a:xfrm>
            <a:off x="945138" y="2780175"/>
            <a:ext cx="471276" cy="471276"/>
          </a:xfrm>
          <a:prstGeom prst="rect">
            <a:avLst/>
          </a:prstGeom>
          <a:noFill/>
          <a:ln>
            <a:noFill/>
          </a:ln>
          <a:effectLst>
            <a:outerShdw blurRad="57150" rotWithShape="0" algn="bl" dir="5400000" dist="19050">
              <a:srgbClr val="000000">
                <a:alpha val="50000"/>
              </a:srgbClr>
            </a:outerShdw>
          </a:effectLst>
        </p:spPr>
      </p:pic>
      <p:pic>
        <p:nvPicPr>
          <p:cNvPr id="337" name="Google Shape;337;p48"/>
          <p:cNvPicPr preferRelativeResize="0"/>
          <p:nvPr/>
        </p:nvPicPr>
        <p:blipFill>
          <a:blip r:embed="rId6">
            <a:alphaModFix/>
          </a:blip>
          <a:stretch>
            <a:fillRect/>
          </a:stretch>
        </p:blipFill>
        <p:spPr>
          <a:xfrm>
            <a:off x="949698" y="3486902"/>
            <a:ext cx="462150" cy="46217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ph type="title"/>
          </p:nvPr>
        </p:nvSpPr>
        <p:spPr>
          <a:xfrm>
            <a:off x="844425" y="5600"/>
            <a:ext cx="4942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 this source </a:t>
            </a:r>
            <a:r>
              <a:rPr b="1" lang="en"/>
              <a:t>Useful</a:t>
            </a:r>
            <a:r>
              <a:rPr lang="en"/>
              <a:t>?</a:t>
            </a:r>
            <a:endParaRPr/>
          </a:p>
        </p:txBody>
      </p:sp>
      <p:pic>
        <p:nvPicPr>
          <p:cNvPr id="343" name="Google Shape;343;p49">
            <a:hlinkClick r:id="rId3"/>
          </p:cNvPr>
          <p:cNvPicPr preferRelativeResize="0"/>
          <p:nvPr/>
        </p:nvPicPr>
        <p:blipFill>
          <a:blip r:embed="rId4">
            <a:alphaModFix/>
          </a:blip>
          <a:stretch>
            <a:fillRect/>
          </a:stretch>
        </p:blipFill>
        <p:spPr>
          <a:xfrm>
            <a:off x="2202475" y="1217161"/>
            <a:ext cx="4739050" cy="3365600"/>
          </a:xfrm>
          <a:prstGeom prst="rect">
            <a:avLst/>
          </a:prstGeom>
          <a:noFill/>
          <a:ln>
            <a:noFill/>
          </a:ln>
          <a:effectLst>
            <a:outerShdw blurRad="57150" rotWithShape="0" algn="bl" dir="5400000" dist="19050">
              <a:srgbClr val="000000">
                <a:alpha val="50000"/>
              </a:srgbClr>
            </a:outerShdw>
          </a:effectLst>
        </p:spPr>
      </p:pic>
      <p:sp>
        <p:nvSpPr>
          <p:cNvPr id="344" name="Google Shape;344;p49"/>
          <p:cNvSpPr txBox="1"/>
          <p:nvPr/>
        </p:nvSpPr>
        <p:spPr>
          <a:xfrm>
            <a:off x="3295650" y="4524320"/>
            <a:ext cx="2552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Source Sans Pro"/>
                <a:ea typeface="Source Sans Pro"/>
                <a:cs typeface="Source Sans Pro"/>
                <a:sym typeface="Source Sans Pro"/>
                <a:hlinkClick r:id="rId5"/>
              </a:rPr>
              <a:t>www.water.org</a:t>
            </a:r>
            <a:endParaRPr>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ctrTitle"/>
          </p:nvPr>
        </p:nvSpPr>
        <p:spPr>
          <a:xfrm>
            <a:off x="1143299" y="1991031"/>
            <a:ext cx="7296600" cy="104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 </a:t>
            </a:r>
            <a:r>
              <a:rPr b="1" lang="en"/>
              <a:t>Reliable </a:t>
            </a:r>
            <a:r>
              <a:rPr lang="en"/>
              <a:t> Source?</a:t>
            </a:r>
            <a:endParaRPr/>
          </a:p>
        </p:txBody>
      </p:sp>
      <p:sp>
        <p:nvSpPr>
          <p:cNvPr id="350" name="Google Shape;350;p50"/>
          <p:cNvSpPr txBox="1"/>
          <p:nvPr>
            <p:ph idx="1" type="subTitle"/>
          </p:nvPr>
        </p:nvSpPr>
        <p:spPr>
          <a:xfrm>
            <a:off x="349825" y="3018488"/>
            <a:ext cx="8460600" cy="687600"/>
          </a:xfrm>
          <a:prstGeom prst="rect">
            <a:avLst/>
          </a:prstGeom>
        </p:spPr>
        <p:txBody>
          <a:bodyPr anchorCtr="0" anchor="ctr" bIns="91425" lIns="91425" spcFirstLastPara="1" rIns="91425" wrap="square" tIns="91425">
            <a:noAutofit/>
          </a:bodyPr>
          <a:lstStyle/>
          <a:p>
            <a:pPr indent="0" lvl="0" marL="0" rtl="0" algn="l">
              <a:lnSpc>
                <a:spcPct val="100000"/>
              </a:lnSpc>
              <a:spcBef>
                <a:spcPts val="1300"/>
              </a:spcBef>
              <a:spcAft>
                <a:spcPts val="200"/>
              </a:spcAft>
              <a:buClr>
                <a:schemeClr val="dk1"/>
              </a:buClr>
              <a:buSzPts val="1100"/>
              <a:buFont typeface="Arial"/>
              <a:buNone/>
            </a:pPr>
            <a:r>
              <a:rPr lang="en" sz="1400">
                <a:solidFill>
                  <a:srgbClr val="20455E"/>
                </a:solidFill>
              </a:rPr>
              <a:t>Huma and Jamila want to learn more about how the problem is currently being solved. This is the Imagine </a:t>
            </a:r>
            <a:r>
              <a:rPr lang="en" sz="1400"/>
              <a:t>phase of the EDP. </a:t>
            </a:r>
            <a:r>
              <a:rPr lang="en" sz="1400">
                <a:solidFill>
                  <a:srgbClr val="20455E"/>
                </a:solidFill>
              </a:rPr>
              <a:t> They need to make sure they can depend on it being true, especially since they were fooled by the Dehydrated Water website. </a:t>
            </a:r>
            <a:endParaRPr sz="1400"/>
          </a:p>
        </p:txBody>
      </p:sp>
      <p:grpSp>
        <p:nvGrpSpPr>
          <p:cNvPr id="351" name="Google Shape;351;p50"/>
          <p:cNvGrpSpPr/>
          <p:nvPr/>
        </p:nvGrpSpPr>
        <p:grpSpPr>
          <a:xfrm>
            <a:off x="2573396" y="3987232"/>
            <a:ext cx="3997210" cy="759000"/>
            <a:chOff x="3065209" y="3899257"/>
            <a:chExt cx="3997210" cy="759000"/>
          </a:xfrm>
        </p:grpSpPr>
        <p:sp>
          <p:nvSpPr>
            <p:cNvPr id="352" name="Google Shape;352;p50"/>
            <p:cNvSpPr/>
            <p:nvPr/>
          </p:nvSpPr>
          <p:spPr>
            <a:xfrm>
              <a:off x="3065209" y="3899257"/>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Imagine</a:t>
              </a:r>
              <a:endParaRPr b="1" sz="1000">
                <a:solidFill>
                  <a:srgbClr val="FFFFFF"/>
                </a:solidFill>
                <a:latin typeface="Source Sans Pro"/>
                <a:ea typeface="Source Sans Pro"/>
                <a:cs typeface="Source Sans Pro"/>
                <a:sym typeface="Source Sans Pro"/>
              </a:endParaRPr>
            </a:p>
          </p:txBody>
        </p:sp>
        <p:sp>
          <p:nvSpPr>
            <p:cNvPr id="353" name="Google Shape;353;p50"/>
            <p:cNvSpPr/>
            <p:nvPr/>
          </p:nvSpPr>
          <p:spPr>
            <a:xfrm rot="5400000">
              <a:off x="3960464" y="4195309"/>
              <a:ext cx="185700" cy="1674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0"/>
            <p:cNvSpPr txBox="1"/>
            <p:nvPr/>
          </p:nvSpPr>
          <p:spPr>
            <a:xfrm>
              <a:off x="4278718" y="4022368"/>
              <a:ext cx="2783700" cy="523200"/>
            </a:xfrm>
            <a:prstGeom prst="rect">
              <a:avLst/>
            </a:prstGeom>
            <a:solidFill>
              <a:srgbClr val="D9D9D9"/>
            </a:solidFill>
            <a:ln>
              <a:noFill/>
            </a:ln>
          </p:spPr>
          <p:txBody>
            <a:bodyPr anchorCtr="0" anchor="t" bIns="91425" lIns="91425" spcFirstLastPara="1" rIns="91425" wrap="square" tIns="91425">
              <a:spAutoFit/>
            </a:bodyPr>
            <a:lstStyle/>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How is the problem currently being solved?</a:t>
              </a:r>
              <a:endParaRPr sz="1100">
                <a:latin typeface="Source Sans Pro"/>
                <a:ea typeface="Source Sans Pro"/>
                <a:cs typeface="Source Sans Pro"/>
                <a:sym typeface="Source Sans Pro"/>
              </a:endParaRPr>
            </a:p>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Are there existing inventions that can help?</a:t>
              </a:r>
              <a:endParaRPr sz="1100">
                <a:latin typeface="Source Sans Pro"/>
                <a:ea typeface="Source Sans Pro"/>
                <a:cs typeface="Source Sans Pro"/>
                <a:sym typeface="Source Sans Pro"/>
              </a:endParaRPr>
            </a:p>
          </p:txBody>
        </p:sp>
      </p:grpSp>
      <p:pic>
        <p:nvPicPr>
          <p:cNvPr id="355" name="Google Shape;355;p50"/>
          <p:cNvPicPr preferRelativeResize="0"/>
          <p:nvPr/>
        </p:nvPicPr>
        <p:blipFill rotWithShape="1">
          <a:blip r:embed="rId3">
            <a:alphaModFix/>
          </a:blip>
          <a:srcRect b="63672" l="26022" r="23280" t="0"/>
          <a:stretch/>
        </p:blipFill>
        <p:spPr>
          <a:xfrm>
            <a:off x="58425" y="1516421"/>
            <a:ext cx="1452975" cy="156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nvSpPr>
        <p:spPr>
          <a:xfrm>
            <a:off x="687175" y="1773150"/>
            <a:ext cx="46833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Can you think of all the ways you use water?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What is most important about the water you use?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Does everyone have access to this type of water?  Where would you find information to answer this question?</a:t>
            </a:r>
            <a:endParaRPr/>
          </a:p>
        </p:txBody>
      </p:sp>
      <p:sp>
        <p:nvSpPr>
          <p:cNvPr id="182" name="Google Shape;182;p33"/>
          <p:cNvSpPr txBox="1"/>
          <p:nvPr>
            <p:ph idx="4294967295"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 we use water?</a:t>
            </a:r>
            <a:endParaRPr/>
          </a:p>
        </p:txBody>
      </p:sp>
      <p:pic>
        <p:nvPicPr>
          <p:cNvPr id="183" name="Google Shape;183;p33"/>
          <p:cNvPicPr preferRelativeResize="0"/>
          <p:nvPr/>
        </p:nvPicPr>
        <p:blipFill>
          <a:blip r:embed="rId3">
            <a:alphaModFix/>
          </a:blip>
          <a:stretch>
            <a:fillRect/>
          </a:stretch>
        </p:blipFill>
        <p:spPr>
          <a:xfrm>
            <a:off x="5464775" y="1256650"/>
            <a:ext cx="3468725" cy="21047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1"/>
          <p:cNvSpPr txBox="1"/>
          <p:nvPr>
            <p:ph idx="4294967295"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A </a:t>
            </a:r>
            <a:r>
              <a:rPr b="1" lang="en"/>
              <a:t>Reliable Resource</a:t>
            </a:r>
            <a:endParaRPr b="1"/>
          </a:p>
        </p:txBody>
      </p:sp>
      <p:sp>
        <p:nvSpPr>
          <p:cNvPr id="361" name="Google Shape;361;p51"/>
          <p:cNvSpPr txBox="1"/>
          <p:nvPr>
            <p:ph idx="4294967295" type="body"/>
          </p:nvPr>
        </p:nvSpPr>
        <p:spPr>
          <a:xfrm>
            <a:off x="1364750" y="1145604"/>
            <a:ext cx="7460100" cy="3073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300"/>
              </a:spcBef>
              <a:spcAft>
                <a:spcPts val="0"/>
              </a:spcAft>
              <a:buClr>
                <a:schemeClr val="dk2"/>
              </a:buClr>
              <a:buSzPts val="1700"/>
              <a:buFont typeface="Source Sans Pro"/>
              <a:buChar char="●"/>
            </a:pPr>
            <a:r>
              <a:rPr lang="en" sz="1700">
                <a:solidFill>
                  <a:schemeClr val="dk2"/>
                </a:solidFill>
              </a:rPr>
              <a:t>Includes </a:t>
            </a:r>
            <a:r>
              <a:rPr b="1" lang="en" sz="1700">
                <a:solidFill>
                  <a:schemeClr val="dk2"/>
                </a:solidFill>
              </a:rPr>
              <a:t>references</a:t>
            </a:r>
            <a:r>
              <a:rPr lang="en" sz="1700">
                <a:solidFill>
                  <a:schemeClr val="dk2"/>
                </a:solidFill>
              </a:rPr>
              <a:t> to the sources used by the author</a:t>
            </a:r>
            <a:br>
              <a:rPr lang="en" sz="1700">
                <a:solidFill>
                  <a:schemeClr val="dk2"/>
                </a:solidFill>
              </a:rPr>
            </a:br>
            <a:endParaRPr sz="1700">
              <a:solidFill>
                <a:schemeClr val="dk2"/>
              </a:solidFill>
            </a:endParaRPr>
          </a:p>
          <a:p>
            <a:pPr indent="-336550" lvl="0" marL="457200" rtl="0" algn="l">
              <a:lnSpc>
                <a:spcPct val="115000"/>
              </a:lnSpc>
              <a:spcBef>
                <a:spcPts val="0"/>
              </a:spcBef>
              <a:spcAft>
                <a:spcPts val="0"/>
              </a:spcAft>
              <a:buClr>
                <a:schemeClr val="dk2"/>
              </a:buClr>
              <a:buSzPts val="1700"/>
              <a:buFont typeface="Arial"/>
              <a:buChar char="●"/>
            </a:pPr>
            <a:r>
              <a:rPr lang="en" sz="1700">
                <a:solidFill>
                  <a:schemeClr val="dk2"/>
                </a:solidFill>
              </a:rPr>
              <a:t>Demonstrates </a:t>
            </a:r>
            <a:r>
              <a:rPr b="1" lang="en" sz="1700">
                <a:solidFill>
                  <a:schemeClr val="dk2"/>
                </a:solidFill>
              </a:rPr>
              <a:t>knowledge</a:t>
            </a:r>
            <a:r>
              <a:rPr b="1" lang="en" sz="1700">
                <a:solidFill>
                  <a:schemeClr val="dk2"/>
                </a:solidFill>
              </a:rPr>
              <a:t> or expertise</a:t>
            </a:r>
            <a:r>
              <a:rPr lang="en" sz="1700">
                <a:solidFill>
                  <a:schemeClr val="dk2"/>
                </a:solidFill>
              </a:rPr>
              <a:t> of the author</a:t>
            </a:r>
            <a:br>
              <a:rPr lang="en" sz="1700">
                <a:solidFill>
                  <a:schemeClr val="dk2"/>
                </a:solidFill>
              </a:rPr>
            </a:br>
            <a:endParaRPr sz="1700">
              <a:solidFill>
                <a:schemeClr val="dk2"/>
              </a:solidFill>
            </a:endParaRPr>
          </a:p>
          <a:p>
            <a:pPr indent="-336550" lvl="0" marL="457200" rtl="0" algn="l">
              <a:lnSpc>
                <a:spcPct val="115000"/>
              </a:lnSpc>
              <a:spcBef>
                <a:spcPts val="0"/>
              </a:spcBef>
              <a:spcAft>
                <a:spcPts val="0"/>
              </a:spcAft>
              <a:buClr>
                <a:schemeClr val="dk2"/>
              </a:buClr>
              <a:buSzPts val="1700"/>
              <a:buFont typeface="Arial"/>
              <a:buChar char="●"/>
            </a:pPr>
            <a:r>
              <a:rPr lang="en" sz="1700">
                <a:solidFill>
                  <a:schemeClr val="dk2"/>
                </a:solidFill>
              </a:rPr>
              <a:t>Is </a:t>
            </a:r>
            <a:r>
              <a:rPr b="1" lang="en" sz="1700">
                <a:solidFill>
                  <a:schemeClr val="dk2"/>
                </a:solidFill>
              </a:rPr>
              <a:t>unbiased</a:t>
            </a:r>
            <a:r>
              <a:rPr lang="en" sz="1700">
                <a:solidFill>
                  <a:schemeClr val="dk2"/>
                </a:solidFill>
              </a:rPr>
              <a:t> and does not limit the ways I think about my invention</a:t>
            </a:r>
            <a:br>
              <a:rPr lang="en" sz="1700">
                <a:solidFill>
                  <a:schemeClr val="dk2"/>
                </a:solidFill>
              </a:rPr>
            </a:br>
            <a:endParaRPr sz="1700">
              <a:solidFill>
                <a:schemeClr val="dk2"/>
              </a:solidFill>
            </a:endParaRPr>
          </a:p>
          <a:p>
            <a:pPr indent="-336550" lvl="0" marL="457200" rtl="0" algn="l">
              <a:lnSpc>
                <a:spcPct val="115000"/>
              </a:lnSpc>
              <a:spcBef>
                <a:spcPts val="0"/>
              </a:spcBef>
              <a:spcAft>
                <a:spcPts val="0"/>
              </a:spcAft>
              <a:buClr>
                <a:schemeClr val="dk2"/>
              </a:buClr>
              <a:buSzPts val="1700"/>
              <a:buFont typeface="Source Sans Pro"/>
              <a:buChar char="●"/>
            </a:pPr>
            <a:r>
              <a:rPr b="1" lang="en" sz="1700">
                <a:solidFill>
                  <a:schemeClr val="dk2"/>
                </a:solidFill>
              </a:rPr>
              <a:t>Points me</a:t>
            </a:r>
            <a:r>
              <a:rPr lang="en" sz="1700">
                <a:solidFill>
                  <a:schemeClr val="dk2"/>
                </a:solidFill>
              </a:rPr>
              <a:t> to other quality resources to help me answer questions and make decisions about my invention</a:t>
            </a:r>
            <a:endParaRPr sz="1700">
              <a:solidFill>
                <a:schemeClr val="dk2"/>
              </a:solidFill>
            </a:endParaRPr>
          </a:p>
          <a:p>
            <a:pPr indent="0" lvl="0" marL="0" rtl="0" algn="l">
              <a:spcBef>
                <a:spcPts val="600"/>
              </a:spcBef>
              <a:spcAft>
                <a:spcPts val="0"/>
              </a:spcAft>
              <a:buNone/>
            </a:pPr>
            <a:r>
              <a:t/>
            </a:r>
            <a:endParaRPr/>
          </a:p>
        </p:txBody>
      </p:sp>
      <p:pic>
        <p:nvPicPr>
          <p:cNvPr id="362" name="Google Shape;362;p51"/>
          <p:cNvPicPr preferRelativeResize="0"/>
          <p:nvPr/>
        </p:nvPicPr>
        <p:blipFill>
          <a:blip r:embed="rId3">
            <a:alphaModFix/>
          </a:blip>
          <a:stretch>
            <a:fillRect/>
          </a:stretch>
        </p:blipFill>
        <p:spPr>
          <a:xfrm>
            <a:off x="942475" y="1312325"/>
            <a:ext cx="422275" cy="422275"/>
          </a:xfrm>
          <a:prstGeom prst="rect">
            <a:avLst/>
          </a:prstGeom>
          <a:noFill/>
          <a:ln>
            <a:noFill/>
          </a:ln>
          <a:effectLst>
            <a:outerShdw blurRad="57150" rotWithShape="0" algn="bl" dir="5400000" dist="19050">
              <a:srgbClr val="000000">
                <a:alpha val="50000"/>
              </a:srgbClr>
            </a:outerShdw>
          </a:effectLst>
        </p:spPr>
      </p:pic>
      <p:pic>
        <p:nvPicPr>
          <p:cNvPr id="363" name="Google Shape;363;p51"/>
          <p:cNvPicPr preferRelativeResize="0"/>
          <p:nvPr/>
        </p:nvPicPr>
        <p:blipFill>
          <a:blip r:embed="rId4">
            <a:alphaModFix/>
          </a:blip>
          <a:stretch>
            <a:fillRect/>
          </a:stretch>
        </p:blipFill>
        <p:spPr>
          <a:xfrm>
            <a:off x="968875" y="1959275"/>
            <a:ext cx="369475" cy="369475"/>
          </a:xfrm>
          <a:prstGeom prst="rect">
            <a:avLst/>
          </a:prstGeom>
          <a:noFill/>
          <a:ln>
            <a:noFill/>
          </a:ln>
          <a:effectLst>
            <a:outerShdw blurRad="57150" rotWithShape="0" algn="bl" dir="5400000" dist="19050">
              <a:srgbClr val="000000">
                <a:alpha val="50000"/>
              </a:srgbClr>
            </a:outerShdw>
          </a:effectLst>
        </p:spPr>
      </p:pic>
      <p:pic>
        <p:nvPicPr>
          <p:cNvPr id="364" name="Google Shape;364;p51"/>
          <p:cNvPicPr preferRelativeResize="0"/>
          <p:nvPr/>
        </p:nvPicPr>
        <p:blipFill>
          <a:blip r:embed="rId5">
            <a:alphaModFix/>
          </a:blip>
          <a:stretch>
            <a:fillRect/>
          </a:stretch>
        </p:blipFill>
        <p:spPr>
          <a:xfrm flipH="1">
            <a:off x="968875" y="2553425"/>
            <a:ext cx="369475" cy="369475"/>
          </a:xfrm>
          <a:prstGeom prst="rect">
            <a:avLst/>
          </a:prstGeom>
          <a:noFill/>
          <a:ln>
            <a:noFill/>
          </a:ln>
          <a:effectLst>
            <a:outerShdw blurRad="57150" rotWithShape="0" algn="bl" dir="5400000" dist="19050">
              <a:srgbClr val="000000">
                <a:alpha val="50000"/>
              </a:srgbClr>
            </a:outerShdw>
          </a:effectLst>
        </p:spPr>
      </p:pic>
      <p:pic>
        <p:nvPicPr>
          <p:cNvPr id="365" name="Google Shape;365;p51"/>
          <p:cNvPicPr preferRelativeResize="0"/>
          <p:nvPr/>
        </p:nvPicPr>
        <p:blipFill>
          <a:blip r:embed="rId6">
            <a:alphaModFix/>
          </a:blip>
          <a:stretch>
            <a:fillRect/>
          </a:stretch>
        </p:blipFill>
        <p:spPr>
          <a:xfrm>
            <a:off x="942473" y="3102850"/>
            <a:ext cx="422275" cy="4222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2"/>
          <p:cNvSpPr txBox="1"/>
          <p:nvPr>
            <p:ph idx="4294967295" type="title"/>
          </p:nvPr>
        </p:nvSpPr>
        <p:spPr>
          <a:xfrm>
            <a:off x="844425" y="5600"/>
            <a:ext cx="4942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 this source </a:t>
            </a:r>
            <a:r>
              <a:rPr b="1" lang="en"/>
              <a:t>Reliable</a:t>
            </a:r>
            <a:r>
              <a:rPr lang="en"/>
              <a:t>?</a:t>
            </a:r>
            <a:endParaRPr/>
          </a:p>
        </p:txBody>
      </p:sp>
      <p:sp>
        <p:nvSpPr>
          <p:cNvPr id="371" name="Google Shape;371;p52"/>
          <p:cNvSpPr txBox="1"/>
          <p:nvPr/>
        </p:nvSpPr>
        <p:spPr>
          <a:xfrm>
            <a:off x="2761779" y="3483150"/>
            <a:ext cx="337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latin typeface="Source Sans Pro"/>
                <a:ea typeface="Source Sans Pro"/>
                <a:cs typeface="Source Sans Pro"/>
                <a:sym typeface="Source Sans Pro"/>
                <a:hlinkClick r:id="rId3"/>
              </a:rPr>
              <a:t>International Journal of Research</a:t>
            </a:r>
            <a:endParaRPr>
              <a:latin typeface="Source Sans Pro"/>
              <a:ea typeface="Source Sans Pro"/>
              <a:cs typeface="Source Sans Pro"/>
              <a:sym typeface="Source Sans Pro"/>
            </a:endParaRPr>
          </a:p>
        </p:txBody>
      </p:sp>
      <p:pic>
        <p:nvPicPr>
          <p:cNvPr id="372" name="Google Shape;372;p52">
            <a:hlinkClick r:id="rId4"/>
          </p:cNvPr>
          <p:cNvPicPr preferRelativeResize="0"/>
          <p:nvPr/>
        </p:nvPicPr>
        <p:blipFill>
          <a:blip r:embed="rId5">
            <a:alphaModFix/>
          </a:blip>
          <a:stretch>
            <a:fillRect/>
          </a:stretch>
        </p:blipFill>
        <p:spPr>
          <a:xfrm>
            <a:off x="2638037" y="1276850"/>
            <a:ext cx="3620662" cy="220629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ctrTitle"/>
          </p:nvPr>
        </p:nvSpPr>
        <p:spPr>
          <a:xfrm>
            <a:off x="1511375" y="1975450"/>
            <a:ext cx="7542300" cy="104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 </a:t>
            </a:r>
            <a:r>
              <a:rPr b="1" lang="en"/>
              <a:t>Kid-Friendly</a:t>
            </a:r>
            <a:r>
              <a:rPr b="1" lang="en"/>
              <a:t> </a:t>
            </a:r>
            <a:r>
              <a:rPr lang="en"/>
              <a:t> Source?</a:t>
            </a:r>
            <a:endParaRPr/>
          </a:p>
        </p:txBody>
      </p:sp>
      <p:sp>
        <p:nvSpPr>
          <p:cNvPr id="378" name="Google Shape;378;p53"/>
          <p:cNvSpPr txBox="1"/>
          <p:nvPr/>
        </p:nvSpPr>
        <p:spPr>
          <a:xfrm>
            <a:off x="1336800" y="3093750"/>
            <a:ext cx="6101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300"/>
              </a:spcBef>
              <a:spcAft>
                <a:spcPts val="200"/>
              </a:spcAft>
              <a:buNone/>
            </a:pPr>
            <a:r>
              <a:rPr lang="en">
                <a:solidFill>
                  <a:srgbClr val="20455E"/>
                </a:solidFill>
                <a:latin typeface="Source Sans Pro"/>
                <a:ea typeface="Source Sans Pro"/>
                <a:cs typeface="Source Sans Pro"/>
                <a:sym typeface="Source Sans Pro"/>
              </a:rPr>
              <a:t>Huma and Jamila want to experiment with different filtering methods</a:t>
            </a:r>
            <a:br>
              <a:rPr lang="en">
                <a:solidFill>
                  <a:srgbClr val="20455E"/>
                </a:solidFill>
                <a:latin typeface="Source Sans Pro"/>
                <a:ea typeface="Source Sans Pro"/>
                <a:cs typeface="Source Sans Pro"/>
                <a:sym typeface="Source Sans Pro"/>
              </a:rPr>
            </a:br>
            <a:r>
              <a:rPr lang="en">
                <a:solidFill>
                  <a:srgbClr val="20455E"/>
                </a:solidFill>
                <a:latin typeface="Source Sans Pro"/>
                <a:ea typeface="Source Sans Pro"/>
                <a:cs typeface="Source Sans Pro"/>
                <a:sym typeface="Source Sans Pro"/>
              </a:rPr>
              <a:t>to create a solution to filter water. What part of the EDP is this?</a:t>
            </a:r>
            <a:endParaRPr/>
          </a:p>
        </p:txBody>
      </p:sp>
      <p:grpSp>
        <p:nvGrpSpPr>
          <p:cNvPr id="379" name="Google Shape;379;p53"/>
          <p:cNvGrpSpPr/>
          <p:nvPr/>
        </p:nvGrpSpPr>
        <p:grpSpPr>
          <a:xfrm>
            <a:off x="2520427" y="3983710"/>
            <a:ext cx="4103148" cy="776362"/>
            <a:chOff x="3290977" y="3767185"/>
            <a:chExt cx="4103148" cy="776362"/>
          </a:xfrm>
        </p:grpSpPr>
        <p:sp>
          <p:nvSpPr>
            <p:cNvPr id="380" name="Google Shape;380;p53"/>
            <p:cNvSpPr/>
            <p:nvPr/>
          </p:nvSpPr>
          <p:spPr>
            <a:xfrm>
              <a:off x="3290977" y="3767185"/>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Choose &amp; Plan</a:t>
              </a:r>
              <a:endParaRPr b="1" sz="1000">
                <a:solidFill>
                  <a:srgbClr val="FFFFFF"/>
                </a:solidFill>
                <a:latin typeface="Source Sans Pro"/>
                <a:ea typeface="Source Sans Pro"/>
                <a:cs typeface="Source Sans Pro"/>
                <a:sym typeface="Source Sans Pro"/>
              </a:endParaRPr>
            </a:p>
          </p:txBody>
        </p:sp>
        <p:sp>
          <p:nvSpPr>
            <p:cNvPr id="381" name="Google Shape;381;p53"/>
            <p:cNvSpPr txBox="1"/>
            <p:nvPr/>
          </p:nvSpPr>
          <p:spPr>
            <a:xfrm>
              <a:off x="4644025" y="3850847"/>
              <a:ext cx="2750100" cy="692700"/>
            </a:xfrm>
            <a:prstGeom prst="rect">
              <a:avLst/>
            </a:prstGeom>
            <a:solidFill>
              <a:srgbClr val="D9D9D9"/>
            </a:solidFill>
            <a:ln>
              <a:noFill/>
            </a:ln>
          </p:spPr>
          <p:txBody>
            <a:bodyPr anchorCtr="0" anchor="t" bIns="91425" lIns="91425" spcFirstLastPara="1" rIns="91425" wrap="square" tIns="91425">
              <a:spAutoFit/>
            </a:bodyPr>
            <a:lstStyle/>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What is the best solution? It is original?</a:t>
              </a:r>
              <a:endParaRPr sz="1100">
                <a:latin typeface="Source Sans Pro"/>
                <a:ea typeface="Source Sans Pro"/>
                <a:cs typeface="Source Sans Pro"/>
                <a:sym typeface="Source Sans Pro"/>
              </a:endParaRPr>
            </a:p>
            <a:p>
              <a:pPr indent="-127000" lvl="0" marL="57150" rtl="0" algn="l">
                <a:spcBef>
                  <a:spcPts val="0"/>
                </a:spcBef>
                <a:spcAft>
                  <a:spcPts val="0"/>
                </a:spcAft>
                <a:buSzPts val="1100"/>
                <a:buFont typeface="Source Sans Pro"/>
                <a:buChar char="●"/>
              </a:pPr>
              <a:r>
                <a:rPr lang="en" sz="1100">
                  <a:latin typeface="Source Sans Pro"/>
                  <a:ea typeface="Source Sans Pro"/>
                  <a:cs typeface="Source Sans Pro"/>
                  <a:sym typeface="Source Sans Pro"/>
                </a:rPr>
                <a:t>Can you combine several solutions to create a unique product?</a:t>
              </a:r>
              <a:endParaRPr sz="1100">
                <a:latin typeface="Source Sans Pro"/>
                <a:ea typeface="Source Sans Pro"/>
                <a:cs typeface="Source Sans Pro"/>
                <a:sym typeface="Source Sans Pro"/>
              </a:endParaRPr>
            </a:p>
          </p:txBody>
        </p:sp>
        <p:sp>
          <p:nvSpPr>
            <p:cNvPr id="382" name="Google Shape;382;p53"/>
            <p:cNvSpPr/>
            <p:nvPr/>
          </p:nvSpPr>
          <p:spPr>
            <a:xfrm rot="5400000">
              <a:off x="4228904" y="4040168"/>
              <a:ext cx="192900" cy="2130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3" name="Google Shape;383;p53"/>
          <p:cNvPicPr preferRelativeResize="0"/>
          <p:nvPr/>
        </p:nvPicPr>
        <p:blipFill rotWithShape="1">
          <a:blip r:embed="rId3">
            <a:alphaModFix/>
          </a:blip>
          <a:srcRect b="63672" l="26022" r="23280" t="0"/>
          <a:stretch/>
        </p:blipFill>
        <p:spPr>
          <a:xfrm>
            <a:off x="58425" y="1516421"/>
            <a:ext cx="1452975" cy="1565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4"/>
          <p:cNvSpPr txBox="1"/>
          <p:nvPr>
            <p:ph idx="4294967295"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A </a:t>
            </a:r>
            <a:r>
              <a:rPr b="1" lang="en"/>
              <a:t>Kid-Friendly Resource</a:t>
            </a:r>
            <a:endParaRPr b="1"/>
          </a:p>
        </p:txBody>
      </p:sp>
      <p:sp>
        <p:nvSpPr>
          <p:cNvPr id="389" name="Google Shape;389;p54"/>
          <p:cNvSpPr txBox="1"/>
          <p:nvPr/>
        </p:nvSpPr>
        <p:spPr>
          <a:xfrm>
            <a:off x="1305325" y="1122025"/>
            <a:ext cx="7275000" cy="32751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300"/>
              </a:spcBef>
              <a:spcAft>
                <a:spcPts val="0"/>
              </a:spcAft>
              <a:buClr>
                <a:schemeClr val="dk2"/>
              </a:buClr>
              <a:buSzPts val="1700"/>
              <a:buFont typeface="Source Sans Pro"/>
              <a:buChar char="●"/>
            </a:pPr>
            <a:r>
              <a:rPr lang="en" sz="1700">
                <a:solidFill>
                  <a:schemeClr val="dk2"/>
                </a:solidFill>
                <a:latin typeface="Source Sans Pro"/>
                <a:ea typeface="Source Sans Pro"/>
                <a:cs typeface="Source Sans Pro"/>
                <a:sym typeface="Source Sans Pro"/>
              </a:rPr>
              <a:t>Includes </a:t>
            </a:r>
            <a:r>
              <a:rPr b="1" lang="en" sz="1700">
                <a:solidFill>
                  <a:schemeClr val="dk2"/>
                </a:solidFill>
                <a:latin typeface="Source Sans Pro"/>
                <a:ea typeface="Source Sans Pro"/>
                <a:cs typeface="Source Sans Pro"/>
                <a:sym typeface="Source Sans Pro"/>
              </a:rPr>
              <a:t>features</a:t>
            </a:r>
            <a:r>
              <a:rPr lang="en" sz="1700">
                <a:solidFill>
                  <a:schemeClr val="dk2"/>
                </a:solidFill>
                <a:latin typeface="Source Sans Pro"/>
                <a:ea typeface="Source Sans Pro"/>
                <a:cs typeface="Source Sans Pro"/>
                <a:sym typeface="Source Sans Pro"/>
              </a:rPr>
              <a:t>, like a menu or table of contents, that make it easier for me to find information I need.</a:t>
            </a:r>
            <a:br>
              <a:rPr lang="en" sz="1700">
                <a:solidFill>
                  <a:schemeClr val="dk2"/>
                </a:solidFill>
                <a:latin typeface="Source Sans Pro"/>
                <a:ea typeface="Source Sans Pro"/>
                <a:cs typeface="Source Sans Pro"/>
                <a:sym typeface="Source Sans Pro"/>
              </a:rPr>
            </a:br>
            <a:endParaRPr sz="1700">
              <a:solidFill>
                <a:schemeClr val="dk2"/>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chemeClr val="dk2"/>
              </a:buClr>
              <a:buSzPts val="1700"/>
              <a:buFont typeface="Source Sans Pro"/>
              <a:buChar char="●"/>
            </a:pPr>
            <a:r>
              <a:rPr lang="en" sz="1700">
                <a:solidFill>
                  <a:schemeClr val="dk2"/>
                </a:solidFill>
                <a:latin typeface="Source Sans Pro"/>
                <a:ea typeface="Source Sans Pro"/>
                <a:cs typeface="Source Sans Pro"/>
                <a:sym typeface="Source Sans Pro"/>
              </a:rPr>
              <a:t>Is at </a:t>
            </a:r>
            <a:r>
              <a:rPr b="1" lang="en" sz="1700">
                <a:solidFill>
                  <a:schemeClr val="dk2"/>
                </a:solidFill>
                <a:latin typeface="Source Sans Pro"/>
                <a:ea typeface="Source Sans Pro"/>
                <a:cs typeface="Source Sans Pro"/>
                <a:sym typeface="Source Sans Pro"/>
              </a:rPr>
              <a:t>my reading level</a:t>
            </a:r>
            <a:r>
              <a:rPr lang="en" sz="1700">
                <a:solidFill>
                  <a:schemeClr val="dk2"/>
                </a:solidFill>
                <a:latin typeface="Source Sans Pro"/>
                <a:ea typeface="Source Sans Pro"/>
                <a:cs typeface="Source Sans Pro"/>
                <a:sym typeface="Source Sans Pro"/>
              </a:rPr>
              <a:t> and </a:t>
            </a:r>
            <a:r>
              <a:rPr b="1" lang="en" sz="1700">
                <a:solidFill>
                  <a:schemeClr val="dk2"/>
                </a:solidFill>
                <a:latin typeface="Source Sans Pro"/>
                <a:ea typeface="Source Sans Pro"/>
                <a:cs typeface="Source Sans Pro"/>
                <a:sym typeface="Source Sans Pro"/>
              </a:rPr>
              <a:t>easy to understand.</a:t>
            </a:r>
            <a:br>
              <a:rPr b="1" lang="en" sz="1700">
                <a:solidFill>
                  <a:schemeClr val="dk2"/>
                </a:solidFill>
                <a:latin typeface="Source Sans Pro"/>
                <a:ea typeface="Source Sans Pro"/>
                <a:cs typeface="Source Sans Pro"/>
                <a:sym typeface="Source Sans Pro"/>
              </a:rPr>
            </a:br>
            <a:endParaRPr b="1" sz="1700">
              <a:solidFill>
                <a:schemeClr val="dk2"/>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chemeClr val="dk2"/>
              </a:buClr>
              <a:buSzPts val="1700"/>
              <a:buFont typeface="Source Sans Pro"/>
              <a:buChar char="●"/>
            </a:pPr>
            <a:r>
              <a:rPr lang="en" sz="1700">
                <a:solidFill>
                  <a:schemeClr val="dk2"/>
                </a:solidFill>
                <a:latin typeface="Source Sans Pro"/>
                <a:ea typeface="Source Sans Pro"/>
                <a:cs typeface="Source Sans Pro"/>
                <a:sym typeface="Source Sans Pro"/>
              </a:rPr>
              <a:t>Is </a:t>
            </a:r>
            <a:r>
              <a:rPr b="1" lang="en" sz="1700">
                <a:solidFill>
                  <a:schemeClr val="dk2"/>
                </a:solidFill>
                <a:latin typeface="Source Sans Pro"/>
                <a:ea typeface="Source Sans Pro"/>
                <a:cs typeface="Source Sans Pro"/>
                <a:sym typeface="Source Sans Pro"/>
              </a:rPr>
              <a:t>readily available </a:t>
            </a:r>
            <a:r>
              <a:rPr lang="en" sz="1700">
                <a:solidFill>
                  <a:schemeClr val="dk2"/>
                </a:solidFill>
                <a:latin typeface="Source Sans Pro"/>
                <a:ea typeface="Source Sans Pro"/>
                <a:cs typeface="Source Sans Pro"/>
                <a:sym typeface="Source Sans Pro"/>
              </a:rPr>
              <a:t>and easy to get.</a:t>
            </a:r>
            <a:br>
              <a:rPr lang="en" sz="1700">
                <a:solidFill>
                  <a:schemeClr val="dk2"/>
                </a:solidFill>
                <a:latin typeface="Source Sans Pro"/>
                <a:ea typeface="Source Sans Pro"/>
                <a:cs typeface="Source Sans Pro"/>
                <a:sym typeface="Source Sans Pro"/>
              </a:rPr>
            </a:br>
            <a:endParaRPr sz="1700">
              <a:solidFill>
                <a:schemeClr val="dk2"/>
              </a:solidFill>
              <a:latin typeface="Source Sans Pro"/>
              <a:ea typeface="Source Sans Pro"/>
              <a:cs typeface="Source Sans Pro"/>
              <a:sym typeface="Source Sans Pro"/>
            </a:endParaRPr>
          </a:p>
          <a:p>
            <a:pPr indent="-336550" lvl="0" marL="457200" rtl="0" algn="l">
              <a:lnSpc>
                <a:spcPct val="115000"/>
              </a:lnSpc>
              <a:spcBef>
                <a:spcPts val="0"/>
              </a:spcBef>
              <a:spcAft>
                <a:spcPts val="0"/>
              </a:spcAft>
              <a:buClr>
                <a:schemeClr val="dk2"/>
              </a:buClr>
              <a:buSzPts val="1700"/>
              <a:buFont typeface="Source Sans Pro"/>
              <a:buChar char="●"/>
            </a:pPr>
            <a:r>
              <a:rPr lang="en" sz="1700">
                <a:solidFill>
                  <a:schemeClr val="dk2"/>
                </a:solidFill>
                <a:latin typeface="Source Sans Pro"/>
                <a:ea typeface="Source Sans Pro"/>
                <a:cs typeface="Source Sans Pro"/>
                <a:sym typeface="Source Sans Pro"/>
              </a:rPr>
              <a:t>Is  </a:t>
            </a:r>
            <a:r>
              <a:rPr b="1" lang="en" sz="1700">
                <a:solidFill>
                  <a:schemeClr val="dk2"/>
                </a:solidFill>
                <a:latin typeface="Source Sans Pro"/>
                <a:ea typeface="Source Sans Pro"/>
                <a:cs typeface="Source Sans Pro"/>
                <a:sym typeface="Source Sans Pro"/>
              </a:rPr>
              <a:t>well organized</a:t>
            </a:r>
            <a:r>
              <a:rPr lang="en" sz="1700">
                <a:solidFill>
                  <a:schemeClr val="dk2"/>
                </a:solidFill>
                <a:latin typeface="Source Sans Pro"/>
                <a:ea typeface="Source Sans Pro"/>
                <a:cs typeface="Source Sans Pro"/>
                <a:sym typeface="Source Sans Pro"/>
              </a:rPr>
              <a:t> to help me find information to answer my questions or make decisions about my invention.</a:t>
            </a:r>
            <a:endParaRPr sz="1700">
              <a:solidFill>
                <a:schemeClr val="dk2"/>
              </a:solidFill>
              <a:latin typeface="Source Sans Pro"/>
              <a:ea typeface="Source Sans Pro"/>
              <a:cs typeface="Source Sans Pro"/>
              <a:sym typeface="Source Sans Pro"/>
            </a:endParaRPr>
          </a:p>
          <a:p>
            <a:pPr indent="0" lvl="0" marL="457200" rtl="0" algn="l">
              <a:lnSpc>
                <a:spcPct val="115000"/>
              </a:lnSpc>
              <a:spcBef>
                <a:spcPts val="1300"/>
              </a:spcBef>
              <a:spcAft>
                <a:spcPts val="200"/>
              </a:spcAft>
              <a:buNone/>
            </a:pPr>
            <a:r>
              <a:t/>
            </a:r>
            <a:endParaRPr/>
          </a:p>
        </p:txBody>
      </p:sp>
      <p:pic>
        <p:nvPicPr>
          <p:cNvPr id="390" name="Google Shape;390;p54"/>
          <p:cNvPicPr preferRelativeResize="0"/>
          <p:nvPr/>
        </p:nvPicPr>
        <p:blipFill>
          <a:blip r:embed="rId3">
            <a:alphaModFix/>
          </a:blip>
          <a:stretch>
            <a:fillRect/>
          </a:stretch>
        </p:blipFill>
        <p:spPr>
          <a:xfrm>
            <a:off x="935425" y="1190600"/>
            <a:ext cx="369900" cy="369900"/>
          </a:xfrm>
          <a:prstGeom prst="rect">
            <a:avLst/>
          </a:prstGeom>
          <a:noFill/>
          <a:ln>
            <a:noFill/>
          </a:ln>
          <a:effectLst>
            <a:outerShdw blurRad="57150" rotWithShape="0" algn="bl" dir="5400000" dist="19050">
              <a:srgbClr val="000000">
                <a:alpha val="50000"/>
              </a:srgbClr>
            </a:outerShdw>
          </a:effectLst>
        </p:spPr>
      </p:pic>
      <p:pic>
        <p:nvPicPr>
          <p:cNvPr id="391" name="Google Shape;391;p54"/>
          <p:cNvPicPr preferRelativeResize="0"/>
          <p:nvPr/>
        </p:nvPicPr>
        <p:blipFill>
          <a:blip r:embed="rId4">
            <a:alphaModFix/>
          </a:blip>
          <a:stretch>
            <a:fillRect/>
          </a:stretch>
        </p:blipFill>
        <p:spPr>
          <a:xfrm>
            <a:off x="935424" y="2051053"/>
            <a:ext cx="369900" cy="369923"/>
          </a:xfrm>
          <a:prstGeom prst="rect">
            <a:avLst/>
          </a:prstGeom>
          <a:noFill/>
          <a:ln>
            <a:noFill/>
          </a:ln>
          <a:effectLst>
            <a:outerShdw blurRad="57150" rotWithShape="0" algn="bl" dir="5400000" dist="19050">
              <a:srgbClr val="000000">
                <a:alpha val="50000"/>
              </a:srgbClr>
            </a:outerShdw>
          </a:effectLst>
        </p:spPr>
      </p:pic>
      <p:pic>
        <p:nvPicPr>
          <p:cNvPr id="392" name="Google Shape;392;p54"/>
          <p:cNvPicPr preferRelativeResize="0"/>
          <p:nvPr/>
        </p:nvPicPr>
        <p:blipFill>
          <a:blip r:embed="rId5">
            <a:alphaModFix/>
          </a:blip>
          <a:stretch>
            <a:fillRect/>
          </a:stretch>
        </p:blipFill>
        <p:spPr>
          <a:xfrm>
            <a:off x="964046" y="3313175"/>
            <a:ext cx="341275" cy="341275"/>
          </a:xfrm>
          <a:prstGeom prst="rect">
            <a:avLst/>
          </a:prstGeom>
          <a:noFill/>
          <a:ln>
            <a:noFill/>
          </a:ln>
          <a:effectLst>
            <a:outerShdw blurRad="57150" rotWithShape="0" algn="bl" dir="5400000" dist="19050">
              <a:srgbClr val="000000">
                <a:alpha val="50000"/>
              </a:srgbClr>
            </a:outerShdw>
          </a:effectLst>
        </p:spPr>
      </p:pic>
      <p:pic>
        <p:nvPicPr>
          <p:cNvPr id="393" name="Google Shape;393;p54"/>
          <p:cNvPicPr preferRelativeResize="0"/>
          <p:nvPr/>
        </p:nvPicPr>
        <p:blipFill>
          <a:blip r:embed="rId6">
            <a:alphaModFix/>
          </a:blip>
          <a:stretch>
            <a:fillRect/>
          </a:stretch>
        </p:blipFill>
        <p:spPr>
          <a:xfrm>
            <a:off x="935425" y="2682125"/>
            <a:ext cx="369900" cy="369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5"/>
          <p:cNvPicPr preferRelativeResize="0"/>
          <p:nvPr/>
        </p:nvPicPr>
        <p:blipFill rotWithShape="1">
          <a:blip r:embed="rId3">
            <a:alphaModFix/>
          </a:blip>
          <a:srcRect b="23177" l="2190" r="0" t="0"/>
          <a:stretch/>
        </p:blipFill>
        <p:spPr>
          <a:xfrm>
            <a:off x="2857925" y="1062475"/>
            <a:ext cx="4003550" cy="2908650"/>
          </a:xfrm>
          <a:prstGeom prst="rect">
            <a:avLst/>
          </a:prstGeom>
          <a:noFill/>
          <a:ln>
            <a:noFill/>
          </a:ln>
          <a:effectLst>
            <a:outerShdw blurRad="57150" rotWithShape="0" algn="bl" dir="5400000" dist="19050">
              <a:srgbClr val="000000">
                <a:alpha val="50000"/>
              </a:srgbClr>
            </a:outerShdw>
          </a:effectLst>
        </p:spPr>
      </p:pic>
      <p:sp>
        <p:nvSpPr>
          <p:cNvPr id="399" name="Google Shape;399;p55"/>
          <p:cNvSpPr txBox="1"/>
          <p:nvPr/>
        </p:nvSpPr>
        <p:spPr>
          <a:xfrm>
            <a:off x="3446050" y="3938075"/>
            <a:ext cx="35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Source Sans Pro"/>
                <a:ea typeface="Source Sans Pro"/>
                <a:cs typeface="Source Sans Pro"/>
                <a:sym typeface="Source Sans Pro"/>
                <a:hlinkClick r:id="rId4"/>
              </a:rPr>
              <a:t>NASA Project:  Make a Water Filter</a:t>
            </a:r>
            <a:endParaRPr>
              <a:latin typeface="Source Sans Pro"/>
              <a:ea typeface="Source Sans Pro"/>
              <a:cs typeface="Source Sans Pro"/>
              <a:sym typeface="Source Sans Pro"/>
            </a:endParaRPr>
          </a:p>
        </p:txBody>
      </p:sp>
      <p:sp>
        <p:nvSpPr>
          <p:cNvPr id="400" name="Google Shape;400;p55"/>
          <p:cNvSpPr txBox="1"/>
          <p:nvPr/>
        </p:nvSpPr>
        <p:spPr>
          <a:xfrm>
            <a:off x="769225" y="465025"/>
            <a:ext cx="364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0DB7C4"/>
                </a:solidFill>
                <a:latin typeface="Dosis"/>
                <a:ea typeface="Dosis"/>
                <a:cs typeface="Dosis"/>
                <a:sym typeface="Dosis"/>
              </a:rPr>
              <a:t>Is this source </a:t>
            </a:r>
            <a:r>
              <a:rPr b="1" lang="en" sz="2400">
                <a:solidFill>
                  <a:srgbClr val="0DB7C4"/>
                </a:solidFill>
                <a:latin typeface="Dosis"/>
                <a:ea typeface="Dosis"/>
                <a:cs typeface="Dosis"/>
                <a:sym typeface="Dosis"/>
              </a:rPr>
              <a:t>Kid-Friendly?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nvSpPr>
        <p:spPr>
          <a:xfrm>
            <a:off x="1454425" y="674225"/>
            <a:ext cx="62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406" name="Google Shape;406;p56"/>
          <p:cNvSpPr txBox="1"/>
          <p:nvPr/>
        </p:nvSpPr>
        <p:spPr>
          <a:xfrm>
            <a:off x="400950" y="568513"/>
            <a:ext cx="4142400" cy="257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lt1"/>
                </a:solidFill>
                <a:latin typeface="Source Sans Pro"/>
                <a:ea typeface="Source Sans Pro"/>
                <a:cs typeface="Source Sans Pro"/>
                <a:sym typeface="Source Sans Pro"/>
              </a:rPr>
              <a:t>Good Job!  </a:t>
            </a:r>
            <a:endParaRPr sz="3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3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2900">
                <a:solidFill>
                  <a:schemeClr val="lt1"/>
                </a:solidFill>
                <a:latin typeface="Source Sans Pro"/>
                <a:ea typeface="Source Sans Pro"/>
                <a:cs typeface="Source Sans Pro"/>
                <a:sym typeface="Source Sans Pro"/>
              </a:rPr>
              <a:t>You now know how to use the Get SET! categories to evaluate a source.  </a:t>
            </a:r>
            <a:endParaRPr sz="2900">
              <a:solidFill>
                <a:schemeClr val="lt1"/>
              </a:solidFill>
              <a:latin typeface="Source Sans Pro"/>
              <a:ea typeface="Source Sans Pro"/>
              <a:cs typeface="Source Sans Pro"/>
              <a:sym typeface="Source Sans Pro"/>
            </a:endParaRPr>
          </a:p>
        </p:txBody>
      </p:sp>
      <p:pic>
        <p:nvPicPr>
          <p:cNvPr id="407" name="Google Shape;407;p56"/>
          <p:cNvPicPr preferRelativeResize="0"/>
          <p:nvPr/>
        </p:nvPicPr>
        <p:blipFill rotWithShape="1">
          <a:blip r:embed="rId3">
            <a:alphaModFix/>
          </a:blip>
          <a:srcRect b="63672" l="26022" r="23280" t="0"/>
          <a:stretch/>
        </p:blipFill>
        <p:spPr>
          <a:xfrm flipH="1">
            <a:off x="7516975" y="2594450"/>
            <a:ext cx="1452975" cy="1565825"/>
          </a:xfrm>
          <a:prstGeom prst="rect">
            <a:avLst/>
          </a:prstGeom>
          <a:noFill/>
          <a:ln>
            <a:noFill/>
          </a:ln>
        </p:spPr>
      </p:pic>
      <p:pic>
        <p:nvPicPr>
          <p:cNvPr id="408" name="Google Shape;408;p56">
            <a:hlinkClick r:id="rId4"/>
          </p:cNvPr>
          <p:cNvPicPr preferRelativeResize="0"/>
          <p:nvPr/>
        </p:nvPicPr>
        <p:blipFill>
          <a:blip r:embed="rId5">
            <a:alphaModFix/>
          </a:blip>
          <a:stretch>
            <a:fillRect/>
          </a:stretch>
        </p:blipFill>
        <p:spPr>
          <a:xfrm>
            <a:off x="4828950" y="613425"/>
            <a:ext cx="2573125" cy="2902100"/>
          </a:xfrm>
          <a:prstGeom prst="rect">
            <a:avLst/>
          </a:prstGeom>
          <a:noFill/>
          <a:ln>
            <a:noFill/>
          </a:ln>
        </p:spPr>
      </p:pic>
      <p:pic>
        <p:nvPicPr>
          <p:cNvPr id="409" name="Google Shape;409;p56"/>
          <p:cNvPicPr preferRelativeResize="0"/>
          <p:nvPr/>
        </p:nvPicPr>
        <p:blipFill>
          <a:blip r:embed="rId6">
            <a:alphaModFix/>
          </a:blip>
          <a:stretch>
            <a:fillRect/>
          </a:stretch>
        </p:blipFill>
        <p:spPr>
          <a:xfrm>
            <a:off x="5187576" y="960813"/>
            <a:ext cx="1855873" cy="20167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7"/>
          <p:cNvSpPr txBox="1"/>
          <p:nvPr/>
        </p:nvSpPr>
        <p:spPr>
          <a:xfrm>
            <a:off x="1454425" y="674225"/>
            <a:ext cx="62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415" name="Google Shape;415;p57"/>
          <p:cNvPicPr preferRelativeResize="0"/>
          <p:nvPr/>
        </p:nvPicPr>
        <p:blipFill>
          <a:blip r:embed="rId3">
            <a:alphaModFix/>
          </a:blip>
          <a:stretch>
            <a:fillRect/>
          </a:stretch>
        </p:blipFill>
        <p:spPr>
          <a:xfrm>
            <a:off x="2353550" y="4246723"/>
            <a:ext cx="797251" cy="797275"/>
          </a:xfrm>
          <a:prstGeom prst="rect">
            <a:avLst/>
          </a:prstGeom>
          <a:noFill/>
          <a:ln>
            <a:noFill/>
          </a:ln>
          <a:effectLst>
            <a:outerShdw blurRad="57150" rotWithShape="0" algn="bl" dir="5400000" dist="19050">
              <a:srgbClr val="000000">
                <a:alpha val="50000"/>
              </a:srgbClr>
            </a:outerShdw>
          </a:effectLst>
        </p:spPr>
      </p:pic>
      <p:pic>
        <p:nvPicPr>
          <p:cNvPr id="416" name="Google Shape;416;p57"/>
          <p:cNvPicPr preferRelativeResize="0"/>
          <p:nvPr/>
        </p:nvPicPr>
        <p:blipFill>
          <a:blip r:embed="rId4">
            <a:alphaModFix/>
          </a:blip>
          <a:stretch>
            <a:fillRect/>
          </a:stretch>
        </p:blipFill>
        <p:spPr>
          <a:xfrm>
            <a:off x="657175" y="4246725"/>
            <a:ext cx="797251" cy="797251"/>
          </a:xfrm>
          <a:prstGeom prst="rect">
            <a:avLst/>
          </a:prstGeom>
          <a:noFill/>
          <a:ln>
            <a:noFill/>
          </a:ln>
          <a:effectLst>
            <a:outerShdw blurRad="57150" rotWithShape="0" algn="bl" dir="5400000" dist="19050">
              <a:srgbClr val="000000">
                <a:alpha val="50000"/>
              </a:srgbClr>
            </a:outerShdw>
          </a:effectLst>
        </p:spPr>
      </p:pic>
      <p:pic>
        <p:nvPicPr>
          <p:cNvPr id="417" name="Google Shape;417;p57"/>
          <p:cNvPicPr preferRelativeResize="0"/>
          <p:nvPr/>
        </p:nvPicPr>
        <p:blipFill>
          <a:blip r:embed="rId5">
            <a:alphaModFix/>
          </a:blip>
          <a:stretch>
            <a:fillRect/>
          </a:stretch>
        </p:blipFill>
        <p:spPr>
          <a:xfrm>
            <a:off x="4301496" y="4246741"/>
            <a:ext cx="797251" cy="797251"/>
          </a:xfrm>
          <a:prstGeom prst="rect">
            <a:avLst/>
          </a:prstGeom>
          <a:noFill/>
          <a:ln>
            <a:noFill/>
          </a:ln>
          <a:effectLst>
            <a:outerShdw blurRad="57150" rotWithShape="0" algn="bl" dir="5400000" dist="19050">
              <a:srgbClr val="000000">
                <a:alpha val="50000"/>
              </a:srgbClr>
            </a:outerShdw>
          </a:effectLst>
        </p:spPr>
      </p:pic>
      <p:pic>
        <p:nvPicPr>
          <p:cNvPr id="418" name="Google Shape;418;p57"/>
          <p:cNvPicPr preferRelativeResize="0"/>
          <p:nvPr/>
        </p:nvPicPr>
        <p:blipFill>
          <a:blip r:embed="rId6">
            <a:alphaModFix/>
          </a:blip>
          <a:stretch>
            <a:fillRect/>
          </a:stretch>
        </p:blipFill>
        <p:spPr>
          <a:xfrm>
            <a:off x="6015650" y="4204900"/>
            <a:ext cx="880925" cy="880925"/>
          </a:xfrm>
          <a:prstGeom prst="rect">
            <a:avLst/>
          </a:prstGeom>
          <a:noFill/>
          <a:ln>
            <a:noFill/>
          </a:ln>
          <a:effectLst>
            <a:outerShdw blurRad="57150" rotWithShape="0" algn="bl" dir="5400000" dist="19050">
              <a:srgbClr val="000000">
                <a:alpha val="50000"/>
              </a:srgbClr>
            </a:outerShdw>
          </a:effectLst>
        </p:spPr>
      </p:pic>
      <p:pic>
        <p:nvPicPr>
          <p:cNvPr id="419" name="Google Shape;419;p57"/>
          <p:cNvPicPr preferRelativeResize="0"/>
          <p:nvPr/>
        </p:nvPicPr>
        <p:blipFill>
          <a:blip r:embed="rId7">
            <a:alphaModFix/>
          </a:blip>
          <a:stretch>
            <a:fillRect/>
          </a:stretch>
        </p:blipFill>
        <p:spPr>
          <a:xfrm>
            <a:off x="7570100" y="4291359"/>
            <a:ext cx="708000" cy="708000"/>
          </a:xfrm>
          <a:prstGeom prst="rect">
            <a:avLst/>
          </a:prstGeom>
          <a:noFill/>
          <a:ln>
            <a:noFill/>
          </a:ln>
          <a:effectLst>
            <a:outerShdw blurRad="57150" rotWithShape="0" algn="bl" dir="5400000" dist="19050">
              <a:srgbClr val="000000">
                <a:alpha val="50000"/>
              </a:srgbClr>
            </a:outerShdw>
          </a:effectLst>
        </p:spPr>
      </p:pic>
      <p:sp>
        <p:nvSpPr>
          <p:cNvPr id="420" name="Google Shape;420;p57"/>
          <p:cNvSpPr txBox="1"/>
          <p:nvPr/>
        </p:nvSpPr>
        <p:spPr>
          <a:xfrm>
            <a:off x="574600" y="273600"/>
            <a:ext cx="8331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chemeClr val="lt1"/>
                </a:solidFill>
                <a:latin typeface="Source Sans Pro"/>
                <a:ea typeface="Source Sans Pro"/>
                <a:cs typeface="Source Sans Pro"/>
                <a:sym typeface="Source Sans Pro"/>
              </a:rPr>
              <a:t>Get ready for our next Get SET! lesson</a:t>
            </a:r>
            <a:endParaRPr sz="3400">
              <a:solidFill>
                <a:schemeClr val="lt1"/>
              </a:solidFill>
              <a:latin typeface="Source Sans Pro"/>
              <a:ea typeface="Source Sans Pro"/>
              <a:cs typeface="Source Sans Pro"/>
              <a:sym typeface="Source Sans Pro"/>
            </a:endParaRPr>
          </a:p>
        </p:txBody>
      </p:sp>
      <p:pic>
        <p:nvPicPr>
          <p:cNvPr id="421" name="Google Shape;421;p57"/>
          <p:cNvPicPr preferRelativeResize="0"/>
          <p:nvPr/>
        </p:nvPicPr>
        <p:blipFill rotWithShape="1">
          <a:blip r:embed="rId8">
            <a:alphaModFix/>
          </a:blip>
          <a:srcRect b="63672" l="26022" r="23280" t="0"/>
          <a:stretch/>
        </p:blipFill>
        <p:spPr>
          <a:xfrm flipH="1">
            <a:off x="7516975" y="2594450"/>
            <a:ext cx="1452975" cy="1565825"/>
          </a:xfrm>
          <a:prstGeom prst="rect">
            <a:avLst/>
          </a:prstGeom>
          <a:noFill/>
          <a:ln>
            <a:noFill/>
          </a:ln>
        </p:spPr>
      </p:pic>
      <p:grpSp>
        <p:nvGrpSpPr>
          <p:cNvPr id="422" name="Google Shape;422;p57"/>
          <p:cNvGrpSpPr/>
          <p:nvPr/>
        </p:nvGrpSpPr>
        <p:grpSpPr>
          <a:xfrm>
            <a:off x="574587" y="1201950"/>
            <a:ext cx="1949626" cy="1949626"/>
            <a:chOff x="3597188" y="1387375"/>
            <a:chExt cx="1949626" cy="1949626"/>
          </a:xfrm>
        </p:grpSpPr>
        <p:pic>
          <p:nvPicPr>
            <p:cNvPr id="423" name="Google Shape;423;p57"/>
            <p:cNvPicPr preferRelativeResize="0"/>
            <p:nvPr/>
          </p:nvPicPr>
          <p:blipFill>
            <a:blip r:embed="rId9">
              <a:alphaModFix/>
            </a:blip>
            <a:stretch>
              <a:fillRect/>
            </a:stretch>
          </p:blipFill>
          <p:spPr>
            <a:xfrm>
              <a:off x="3597188" y="1387375"/>
              <a:ext cx="1949626" cy="1949626"/>
            </a:xfrm>
            <a:prstGeom prst="rect">
              <a:avLst/>
            </a:prstGeom>
            <a:noFill/>
            <a:ln>
              <a:noFill/>
            </a:ln>
            <a:effectLst>
              <a:outerShdw blurRad="157163" rotWithShape="0" algn="bl" dir="3360000" dist="85725">
                <a:srgbClr val="000000">
                  <a:alpha val="50000"/>
                </a:srgbClr>
              </a:outerShdw>
            </a:effectLst>
          </p:spPr>
        </p:pic>
        <p:pic>
          <p:nvPicPr>
            <p:cNvPr id="424" name="Google Shape;424;p57"/>
            <p:cNvPicPr preferRelativeResize="0"/>
            <p:nvPr/>
          </p:nvPicPr>
          <p:blipFill>
            <a:blip r:embed="rId10">
              <a:alphaModFix/>
            </a:blip>
            <a:stretch>
              <a:fillRect/>
            </a:stretch>
          </p:blipFill>
          <p:spPr>
            <a:xfrm>
              <a:off x="4530625" y="2177225"/>
              <a:ext cx="654825" cy="676225"/>
            </a:xfrm>
            <a:prstGeom prst="rect">
              <a:avLst/>
            </a:prstGeom>
            <a:noFill/>
            <a:ln>
              <a:noFill/>
            </a:ln>
          </p:spPr>
        </p:pic>
      </p:grpSp>
      <p:sp>
        <p:nvSpPr>
          <p:cNvPr id="425" name="Google Shape;425;p57"/>
          <p:cNvSpPr txBox="1"/>
          <p:nvPr/>
        </p:nvSpPr>
        <p:spPr>
          <a:xfrm>
            <a:off x="2798600" y="1301875"/>
            <a:ext cx="4771500" cy="2093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Bring in a source you would like to evaluate that is related to </a:t>
            </a:r>
            <a:r>
              <a:rPr b="1" lang="en" sz="1800">
                <a:solidFill>
                  <a:schemeClr val="lt1"/>
                </a:solidFill>
                <a:latin typeface="Source Sans Pro"/>
                <a:ea typeface="Source Sans Pro"/>
                <a:cs typeface="Source Sans Pro"/>
                <a:sym typeface="Source Sans Pro"/>
              </a:rPr>
              <a:t>your </a:t>
            </a:r>
            <a:r>
              <a:rPr lang="en" sz="1800">
                <a:solidFill>
                  <a:schemeClr val="lt1"/>
                </a:solidFill>
                <a:latin typeface="Source Sans Pro"/>
                <a:ea typeface="Source Sans Pro"/>
                <a:cs typeface="Source Sans Pro"/>
                <a:sym typeface="Source Sans Pro"/>
              </a:rPr>
              <a:t>invention.</a:t>
            </a:r>
            <a:br>
              <a:rPr lang="en" sz="1800">
                <a:solidFill>
                  <a:schemeClr val="lt1"/>
                </a:solidFill>
                <a:latin typeface="Source Sans Pro"/>
                <a:ea typeface="Source Sans Pro"/>
                <a:cs typeface="Source Sans Pro"/>
                <a:sym typeface="Source Sans Pro"/>
              </a:rPr>
            </a:br>
            <a:endParaRPr sz="1800">
              <a:solidFill>
                <a:schemeClr val="lt1"/>
              </a:solidFill>
              <a:latin typeface="Source Sans Pro"/>
              <a:ea typeface="Source Sans Pro"/>
              <a:cs typeface="Source Sans Pro"/>
              <a:sym typeface="Source Sans Pro"/>
            </a:endParaRPr>
          </a:p>
          <a:p>
            <a:pPr indent="-342900" lvl="0" marL="457200" rtl="0" algn="l">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You will use the tool to learn if your source is Useful, Reliable, and Kid Friendly.</a:t>
            </a:r>
            <a:br>
              <a:rPr lang="en" sz="1700">
                <a:solidFill>
                  <a:schemeClr val="dk1"/>
                </a:solidFill>
                <a:latin typeface="Source Sans Pro"/>
                <a:ea typeface="Source Sans Pro"/>
                <a:cs typeface="Source Sans Pro"/>
                <a:sym typeface="Source Sans Pro"/>
              </a:rPr>
            </a:br>
            <a:r>
              <a:rPr lang="en" sz="3400">
                <a:solidFill>
                  <a:schemeClr val="lt1"/>
                </a:solidFill>
                <a:latin typeface="Source Sans Pro"/>
                <a:ea typeface="Source Sans Pro"/>
                <a:cs typeface="Source Sans Pro"/>
                <a:sym typeface="Source Sans Pro"/>
              </a:rPr>
              <a:t>  </a:t>
            </a:r>
            <a:endParaRPr sz="3400">
              <a:solidFill>
                <a:schemeClr val="lt1"/>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431" name="Google Shape;431;p58"/>
          <p:cNvSpPr txBox="1"/>
          <p:nvPr/>
        </p:nvSpPr>
        <p:spPr>
          <a:xfrm>
            <a:off x="950400" y="1403800"/>
            <a:ext cx="6286500" cy="1856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300"/>
              </a:spcBef>
              <a:spcAft>
                <a:spcPts val="0"/>
              </a:spcAft>
              <a:buNone/>
            </a:pPr>
            <a:r>
              <a:rPr b="1" lang="en" sz="1800">
                <a:latin typeface="Source Sans Pro"/>
                <a:ea typeface="Source Sans Pro"/>
                <a:cs typeface="Source Sans Pro"/>
                <a:sym typeface="Source Sans Pro"/>
              </a:rPr>
              <a:t>Icons provided by</a:t>
            </a:r>
            <a:endParaRPr/>
          </a:p>
          <a:p>
            <a:pPr indent="0" lvl="0" marL="457200" rtl="0" algn="l">
              <a:lnSpc>
                <a:spcPct val="115000"/>
              </a:lnSpc>
              <a:spcBef>
                <a:spcPts val="1300"/>
              </a:spcBef>
              <a:spcAft>
                <a:spcPts val="0"/>
              </a:spcAft>
              <a:buNone/>
            </a:pPr>
            <a:r>
              <a:rPr lang="en" sz="1800" u="sng">
                <a:solidFill>
                  <a:schemeClr val="hlink"/>
                </a:solidFill>
                <a:latin typeface="Source Sans Pro"/>
                <a:ea typeface="Source Sans Pro"/>
                <a:cs typeface="Source Sans Pro"/>
                <a:sym typeface="Source Sans Pro"/>
                <a:hlinkClick r:id="rId3"/>
              </a:rPr>
              <a:t>www.freepik.com</a:t>
            </a:r>
            <a:endParaRPr sz="1800">
              <a:latin typeface="Source Sans Pro"/>
              <a:ea typeface="Source Sans Pro"/>
              <a:cs typeface="Source Sans Pro"/>
              <a:sym typeface="Source Sans Pro"/>
            </a:endParaRPr>
          </a:p>
          <a:p>
            <a:pPr indent="0" lvl="0" marL="457200" rtl="0" algn="l">
              <a:lnSpc>
                <a:spcPct val="115000"/>
              </a:lnSpc>
              <a:spcBef>
                <a:spcPts val="1300"/>
              </a:spcBef>
              <a:spcAft>
                <a:spcPts val="0"/>
              </a:spcAft>
              <a:buNone/>
            </a:pPr>
            <a:r>
              <a:rPr lang="en" sz="1800" u="sng">
                <a:solidFill>
                  <a:schemeClr val="hlink"/>
                </a:solidFill>
                <a:latin typeface="Source Sans Pro"/>
                <a:ea typeface="Source Sans Pro"/>
                <a:cs typeface="Source Sans Pro"/>
                <a:sym typeface="Source Sans Pro"/>
                <a:hlinkClick r:id="rId4"/>
              </a:rPr>
              <a:t>www.flaticon.com</a:t>
            </a:r>
            <a:endParaRPr sz="1800">
              <a:latin typeface="Source Sans Pro"/>
              <a:ea typeface="Source Sans Pro"/>
              <a:cs typeface="Source Sans Pro"/>
              <a:sym typeface="Source Sans Pro"/>
            </a:endParaRPr>
          </a:p>
          <a:p>
            <a:pPr indent="0" lvl="0" marL="457200" rtl="0" algn="l">
              <a:lnSpc>
                <a:spcPct val="115000"/>
              </a:lnSpc>
              <a:spcBef>
                <a:spcPts val="1300"/>
              </a:spcBef>
              <a:spcAft>
                <a:spcPts val="200"/>
              </a:spcAft>
              <a:buClr>
                <a:schemeClr val="dk1"/>
              </a:buClr>
              <a:buSzPts val="1100"/>
              <a:buFont typeface="Arial"/>
              <a:buNone/>
            </a:pPr>
            <a:r>
              <a:t/>
            </a:r>
            <a:endParaRPr>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idx="4294967295" type="body"/>
          </p:nvPr>
        </p:nvSpPr>
        <p:spPr>
          <a:xfrm>
            <a:off x="942075" y="1353875"/>
            <a:ext cx="4971600" cy="21462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200"/>
              </a:spcAft>
              <a:buNone/>
            </a:pPr>
            <a:r>
              <a:rPr lang="en" sz="1400">
                <a:solidFill>
                  <a:srgbClr val="20455E"/>
                </a:solidFill>
              </a:rPr>
              <a:t>Huma and her friend Jamila have also been learning about water as a natural resource, and the Global water crisis.  There are over 800 million </a:t>
            </a:r>
            <a:r>
              <a:rPr lang="en" sz="1400">
                <a:solidFill>
                  <a:srgbClr val="20455E"/>
                </a:solidFill>
              </a:rPr>
              <a:t>people</a:t>
            </a:r>
            <a:r>
              <a:rPr lang="en" sz="1400">
                <a:solidFill>
                  <a:srgbClr val="20455E"/>
                </a:solidFill>
              </a:rPr>
              <a:t> in the world who do not have access to clean drinking water.  They want to help solve this problem and have decided to work together to invent a way to clean dirty water.</a:t>
            </a:r>
            <a:endParaRPr/>
          </a:p>
        </p:txBody>
      </p:sp>
      <p:sp>
        <p:nvSpPr>
          <p:cNvPr id="189" name="Google Shape;189;p34"/>
          <p:cNvSpPr txBox="1"/>
          <p:nvPr>
            <p:ph idx="4294967295"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Cleaning Dirty Water</a:t>
            </a:r>
            <a:endParaRPr/>
          </a:p>
        </p:txBody>
      </p:sp>
      <p:pic>
        <p:nvPicPr>
          <p:cNvPr id="190" name="Google Shape;190;p34"/>
          <p:cNvPicPr preferRelativeResize="0"/>
          <p:nvPr/>
        </p:nvPicPr>
        <p:blipFill>
          <a:blip r:embed="rId3">
            <a:alphaModFix/>
          </a:blip>
          <a:stretch>
            <a:fillRect/>
          </a:stretch>
        </p:blipFill>
        <p:spPr>
          <a:xfrm>
            <a:off x="6112275" y="1415200"/>
            <a:ext cx="2597050" cy="1813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nvSpPr>
        <p:spPr>
          <a:xfrm>
            <a:off x="382450" y="217175"/>
            <a:ext cx="8666100" cy="12621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lt1"/>
                </a:solidFill>
                <a:latin typeface="Source Sans Pro"/>
                <a:ea typeface="Source Sans Pro"/>
                <a:cs typeface="Source Sans Pro"/>
                <a:sym typeface="Source Sans Pro"/>
              </a:rPr>
              <a:t>Huma and Jamilla have begun to </a:t>
            </a:r>
            <a:r>
              <a:rPr b="1" lang="en" sz="1700">
                <a:solidFill>
                  <a:schemeClr val="lt1"/>
                </a:solidFill>
                <a:latin typeface="Source Sans Pro"/>
                <a:ea typeface="Source Sans Pro"/>
                <a:cs typeface="Source Sans Pro"/>
                <a:sym typeface="Source Sans Pro"/>
              </a:rPr>
              <a:t>research </a:t>
            </a:r>
            <a:r>
              <a:rPr lang="en" sz="1700">
                <a:solidFill>
                  <a:srgbClr val="20455E"/>
                </a:solidFill>
                <a:latin typeface="Source Sans Pro"/>
                <a:ea typeface="Source Sans Pro"/>
                <a:cs typeface="Source Sans Pro"/>
                <a:sym typeface="Source Sans Pro"/>
              </a:rPr>
              <a:t> </a:t>
            </a:r>
            <a:r>
              <a:rPr lang="en" sz="1700">
                <a:solidFill>
                  <a:schemeClr val="lt1"/>
                </a:solidFill>
                <a:latin typeface="Source Sans Pro"/>
                <a:ea typeface="Source Sans Pro"/>
                <a:cs typeface="Source Sans Pro"/>
                <a:sym typeface="Source Sans Pro"/>
              </a:rPr>
              <a:t>existing inventions on the</a:t>
            </a:r>
            <a:r>
              <a:rPr lang="en" sz="1700">
                <a:solidFill>
                  <a:srgbClr val="20455E"/>
                </a:solidFill>
                <a:latin typeface="Source Sans Pro"/>
                <a:ea typeface="Source Sans Pro"/>
                <a:cs typeface="Source Sans Pro"/>
                <a:sym typeface="Source Sans Pro"/>
              </a:rPr>
              <a:t> </a:t>
            </a:r>
            <a:r>
              <a:rPr lang="en" sz="1700" u="sng">
                <a:solidFill>
                  <a:schemeClr val="hlink"/>
                </a:solidFill>
                <a:latin typeface="Source Sans Pro"/>
                <a:ea typeface="Source Sans Pro"/>
                <a:cs typeface="Source Sans Pro"/>
                <a:sym typeface="Source Sans Pro"/>
                <a:hlinkClick r:id="rId3"/>
              </a:rPr>
              <a:t>United States Patent &amp; Trademark Office (USPTO) website</a:t>
            </a:r>
            <a:r>
              <a:rPr lang="en" sz="1700">
                <a:solidFill>
                  <a:srgbClr val="20455E"/>
                </a:solidFill>
                <a:latin typeface="Source Sans Pro"/>
                <a:ea typeface="Source Sans Pro"/>
                <a:cs typeface="Source Sans Pro"/>
                <a:sym typeface="Source Sans Pro"/>
              </a:rPr>
              <a:t>, </a:t>
            </a:r>
            <a:r>
              <a:rPr lang="en" sz="1700">
                <a:solidFill>
                  <a:schemeClr val="lt1"/>
                </a:solidFill>
                <a:latin typeface="Source Sans Pro"/>
                <a:ea typeface="Source Sans Pro"/>
                <a:cs typeface="Source Sans Pro"/>
                <a:sym typeface="Source Sans Pro"/>
              </a:rPr>
              <a:t>which will tell them about solutions that have already been created.  </a:t>
            </a:r>
            <a:endParaRPr sz="1700">
              <a:solidFill>
                <a:schemeClr val="lt1"/>
              </a:solidFill>
              <a:latin typeface="Source Sans Pro"/>
              <a:ea typeface="Source Sans Pro"/>
              <a:cs typeface="Source Sans Pro"/>
              <a:sym typeface="Source Sans Pro"/>
            </a:endParaRPr>
          </a:p>
          <a:p>
            <a:pPr indent="0" lvl="0" marL="0" rtl="0" algn="l">
              <a:spcBef>
                <a:spcPts val="600"/>
              </a:spcBef>
              <a:spcAft>
                <a:spcPts val="0"/>
              </a:spcAft>
              <a:buNone/>
            </a:pPr>
            <a:r>
              <a:t/>
            </a:r>
            <a:endParaRPr>
              <a:solidFill>
                <a:schemeClr val="lt1"/>
              </a:solidFill>
              <a:latin typeface="Source Sans Pro"/>
              <a:ea typeface="Source Sans Pro"/>
              <a:cs typeface="Source Sans Pro"/>
              <a:sym typeface="Source Sans Pro"/>
            </a:endParaRPr>
          </a:p>
        </p:txBody>
      </p:sp>
      <p:pic>
        <p:nvPicPr>
          <p:cNvPr id="196" name="Google Shape;196;p35"/>
          <p:cNvPicPr preferRelativeResize="0"/>
          <p:nvPr/>
        </p:nvPicPr>
        <p:blipFill>
          <a:blip r:embed="rId4">
            <a:alphaModFix/>
          </a:blip>
          <a:stretch>
            <a:fillRect/>
          </a:stretch>
        </p:blipFill>
        <p:spPr>
          <a:xfrm>
            <a:off x="4421925" y="1087200"/>
            <a:ext cx="4232950" cy="29691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grpSp>
        <p:nvGrpSpPr>
          <p:cNvPr id="197" name="Google Shape;197;p35"/>
          <p:cNvGrpSpPr/>
          <p:nvPr/>
        </p:nvGrpSpPr>
        <p:grpSpPr>
          <a:xfrm>
            <a:off x="306937" y="1801253"/>
            <a:ext cx="4384438" cy="1663802"/>
            <a:chOff x="1701171" y="1374074"/>
            <a:chExt cx="6147557" cy="2465622"/>
          </a:xfrm>
        </p:grpSpPr>
        <p:grpSp>
          <p:nvGrpSpPr>
            <p:cNvPr id="198" name="Google Shape;198;p35"/>
            <p:cNvGrpSpPr/>
            <p:nvPr/>
          </p:nvGrpSpPr>
          <p:grpSpPr>
            <a:xfrm>
              <a:off x="1701171" y="1374074"/>
              <a:ext cx="6147557" cy="2465622"/>
              <a:chOff x="1295400" y="817450"/>
              <a:chExt cx="6553200" cy="2781300"/>
            </a:xfrm>
          </p:grpSpPr>
          <p:pic>
            <p:nvPicPr>
              <p:cNvPr id="199" name="Google Shape;199;p35"/>
              <p:cNvPicPr preferRelativeResize="0"/>
              <p:nvPr/>
            </p:nvPicPr>
            <p:blipFill>
              <a:blip r:embed="rId5">
                <a:alphaModFix/>
              </a:blip>
              <a:stretch>
                <a:fillRect/>
              </a:stretch>
            </p:blipFill>
            <p:spPr>
              <a:xfrm>
                <a:off x="1295400" y="817450"/>
                <a:ext cx="6553200" cy="27813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00" name="Google Shape;200;p35"/>
              <p:cNvPicPr preferRelativeResize="0"/>
              <p:nvPr/>
            </p:nvPicPr>
            <p:blipFill>
              <a:blip r:embed="rId6">
                <a:alphaModFix/>
              </a:blip>
              <a:stretch>
                <a:fillRect/>
              </a:stretch>
            </p:blipFill>
            <p:spPr>
              <a:xfrm>
                <a:off x="6411775" y="1938104"/>
                <a:ext cx="981074" cy="89189"/>
              </a:xfrm>
              <a:prstGeom prst="rect">
                <a:avLst/>
              </a:prstGeom>
              <a:noFill/>
              <a:ln>
                <a:noFill/>
              </a:ln>
            </p:spPr>
          </p:pic>
          <p:pic>
            <p:nvPicPr>
              <p:cNvPr id="201" name="Google Shape;201;p35"/>
              <p:cNvPicPr preferRelativeResize="0"/>
              <p:nvPr/>
            </p:nvPicPr>
            <p:blipFill>
              <a:blip r:embed="rId6">
                <a:alphaModFix/>
              </a:blip>
              <a:stretch>
                <a:fillRect/>
              </a:stretch>
            </p:blipFill>
            <p:spPr>
              <a:xfrm>
                <a:off x="1779492" y="2081428"/>
                <a:ext cx="1346926" cy="44125"/>
              </a:xfrm>
              <a:prstGeom prst="rect">
                <a:avLst/>
              </a:prstGeom>
              <a:noFill/>
              <a:ln>
                <a:noFill/>
              </a:ln>
            </p:spPr>
          </p:pic>
        </p:grpSp>
        <p:pic>
          <p:nvPicPr>
            <p:cNvPr id="202" name="Google Shape;202;p35"/>
            <p:cNvPicPr preferRelativeResize="0"/>
            <p:nvPr/>
          </p:nvPicPr>
          <p:blipFill>
            <a:blip r:embed="rId6">
              <a:alphaModFix/>
            </a:blip>
            <a:stretch>
              <a:fillRect/>
            </a:stretch>
          </p:blipFill>
          <p:spPr>
            <a:xfrm>
              <a:off x="5448597" y="2370775"/>
              <a:ext cx="520524" cy="79075"/>
            </a:xfrm>
            <a:prstGeom prst="rect">
              <a:avLst/>
            </a:prstGeom>
            <a:noFill/>
            <a:ln>
              <a:noFill/>
            </a:ln>
          </p:spPr>
        </p:pic>
      </p:grpSp>
      <p:pic>
        <p:nvPicPr>
          <p:cNvPr id="203" name="Google Shape;203;p35"/>
          <p:cNvPicPr preferRelativeResize="0"/>
          <p:nvPr/>
        </p:nvPicPr>
        <p:blipFill>
          <a:blip r:embed="rId7">
            <a:alphaModFix/>
          </a:blip>
          <a:stretch>
            <a:fillRect/>
          </a:stretch>
        </p:blipFill>
        <p:spPr>
          <a:xfrm>
            <a:off x="480275" y="3229349"/>
            <a:ext cx="1619375" cy="161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nvSpPr>
        <p:spPr>
          <a:xfrm>
            <a:off x="382450" y="217175"/>
            <a:ext cx="8666100" cy="10005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lt1"/>
                </a:solidFill>
                <a:latin typeface="Source Sans Pro"/>
                <a:ea typeface="Source Sans Pro"/>
                <a:cs typeface="Source Sans Pro"/>
                <a:sym typeface="Source Sans Pro"/>
              </a:rPr>
              <a:t>They also conducted a Google search, and have discovered an exciting product on a website that could give them some ideas of how to solve this problem.  </a:t>
            </a:r>
            <a:endParaRPr sz="1700">
              <a:solidFill>
                <a:schemeClr val="lt1"/>
              </a:solidFill>
              <a:latin typeface="Source Sans Pro"/>
              <a:ea typeface="Source Sans Pro"/>
              <a:cs typeface="Source Sans Pro"/>
              <a:sym typeface="Source Sans Pro"/>
            </a:endParaRPr>
          </a:p>
          <a:p>
            <a:pPr indent="0" lvl="0" marL="0" rtl="0" algn="l">
              <a:spcBef>
                <a:spcPts val="600"/>
              </a:spcBef>
              <a:spcAft>
                <a:spcPts val="0"/>
              </a:spcAft>
              <a:buNone/>
            </a:pPr>
            <a:r>
              <a:t/>
            </a:r>
            <a:endParaRPr>
              <a:solidFill>
                <a:schemeClr val="lt1"/>
              </a:solidFill>
              <a:latin typeface="Source Sans Pro"/>
              <a:ea typeface="Source Sans Pro"/>
              <a:cs typeface="Source Sans Pro"/>
              <a:sym typeface="Source Sans Pro"/>
            </a:endParaRPr>
          </a:p>
        </p:txBody>
      </p:sp>
      <p:pic>
        <p:nvPicPr>
          <p:cNvPr id="209" name="Google Shape;209;p36"/>
          <p:cNvPicPr preferRelativeResize="0"/>
          <p:nvPr/>
        </p:nvPicPr>
        <p:blipFill>
          <a:blip r:embed="rId3">
            <a:alphaModFix/>
          </a:blip>
          <a:stretch>
            <a:fillRect/>
          </a:stretch>
        </p:blipFill>
        <p:spPr>
          <a:xfrm>
            <a:off x="2645963" y="1333575"/>
            <a:ext cx="3852075" cy="232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idx="4294967295" type="body"/>
          </p:nvPr>
        </p:nvSpPr>
        <p:spPr>
          <a:xfrm>
            <a:off x="5363025" y="456975"/>
            <a:ext cx="3523800" cy="34839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0"/>
              </a:spcAft>
              <a:buNone/>
            </a:pPr>
            <a:r>
              <a:rPr b="1" lang="en" sz="1600" u="sng">
                <a:solidFill>
                  <a:srgbClr val="20455E"/>
                </a:solidFill>
              </a:rPr>
              <a:t>Let’s examine the </a:t>
            </a:r>
            <a:r>
              <a:rPr b="1" lang="en" sz="1600" u="sng">
                <a:solidFill>
                  <a:srgbClr val="20455E"/>
                </a:solidFill>
              </a:rPr>
              <a:t>website that was found on a Google search</a:t>
            </a:r>
            <a:r>
              <a:rPr b="1" lang="en" sz="1600" u="sng">
                <a:solidFill>
                  <a:srgbClr val="20455E"/>
                </a:solidFill>
              </a:rPr>
              <a:t>:</a:t>
            </a:r>
            <a:endParaRPr b="1" sz="1600" u="sng">
              <a:solidFill>
                <a:srgbClr val="20455E"/>
              </a:solidFill>
            </a:endParaRPr>
          </a:p>
          <a:p>
            <a:pPr indent="0" lvl="0" marL="0" rtl="0" algn="l">
              <a:lnSpc>
                <a:spcPct val="115000"/>
              </a:lnSpc>
              <a:spcBef>
                <a:spcPts val="1300"/>
              </a:spcBef>
              <a:spcAft>
                <a:spcPts val="0"/>
              </a:spcAft>
              <a:buNone/>
            </a:pPr>
            <a:r>
              <a:rPr lang="en" sz="1600">
                <a:solidFill>
                  <a:srgbClr val="20455E"/>
                </a:solidFill>
              </a:rPr>
              <a:t>What problem does this product solve?</a:t>
            </a:r>
            <a:endParaRPr sz="1600">
              <a:solidFill>
                <a:srgbClr val="20455E"/>
              </a:solidFill>
            </a:endParaRPr>
          </a:p>
          <a:p>
            <a:pPr indent="0" lvl="0" marL="0" rtl="0" algn="l">
              <a:lnSpc>
                <a:spcPct val="115000"/>
              </a:lnSpc>
              <a:spcBef>
                <a:spcPts val="1300"/>
              </a:spcBef>
              <a:spcAft>
                <a:spcPts val="0"/>
              </a:spcAft>
              <a:buNone/>
            </a:pPr>
            <a:r>
              <a:rPr lang="en" sz="1600">
                <a:solidFill>
                  <a:srgbClr val="20455E"/>
                </a:solidFill>
              </a:rPr>
              <a:t>Is this </a:t>
            </a:r>
            <a:r>
              <a:rPr lang="en" sz="1600">
                <a:solidFill>
                  <a:srgbClr val="20455E"/>
                </a:solidFill>
              </a:rPr>
              <a:t>website</a:t>
            </a:r>
            <a:r>
              <a:rPr lang="en" sz="1600">
                <a:solidFill>
                  <a:srgbClr val="20455E"/>
                </a:solidFill>
              </a:rPr>
              <a:t> useful in helping Huma and Jamila solve their problem?  </a:t>
            </a:r>
            <a:endParaRPr sz="1600">
              <a:solidFill>
                <a:srgbClr val="20455E"/>
              </a:solidFill>
            </a:endParaRPr>
          </a:p>
          <a:p>
            <a:pPr indent="0" lvl="0" marL="0" rtl="0" algn="l">
              <a:lnSpc>
                <a:spcPct val="115000"/>
              </a:lnSpc>
              <a:spcBef>
                <a:spcPts val="1300"/>
              </a:spcBef>
              <a:spcAft>
                <a:spcPts val="0"/>
              </a:spcAft>
              <a:buNone/>
            </a:pPr>
            <a:r>
              <a:rPr lang="en" sz="1600">
                <a:solidFill>
                  <a:srgbClr val="20455E"/>
                </a:solidFill>
              </a:rPr>
              <a:t>How can they be sure this a high quality source?</a:t>
            </a:r>
            <a:endParaRPr sz="1600">
              <a:solidFill>
                <a:srgbClr val="20455E"/>
              </a:solidFill>
            </a:endParaRPr>
          </a:p>
          <a:p>
            <a:pPr indent="0" lvl="0" marL="0" rtl="0" algn="l">
              <a:lnSpc>
                <a:spcPct val="115000"/>
              </a:lnSpc>
              <a:spcBef>
                <a:spcPts val="1300"/>
              </a:spcBef>
              <a:spcAft>
                <a:spcPts val="0"/>
              </a:spcAft>
              <a:buNone/>
            </a:pPr>
            <a:r>
              <a:t/>
            </a:r>
            <a:endParaRPr sz="1600">
              <a:solidFill>
                <a:srgbClr val="20455E"/>
              </a:solidFill>
            </a:endParaRPr>
          </a:p>
          <a:p>
            <a:pPr indent="0" lvl="0" marL="0" rtl="0" algn="l">
              <a:lnSpc>
                <a:spcPct val="115000"/>
              </a:lnSpc>
              <a:spcBef>
                <a:spcPts val="1300"/>
              </a:spcBef>
              <a:spcAft>
                <a:spcPts val="0"/>
              </a:spcAft>
              <a:buNone/>
            </a:pPr>
            <a:r>
              <a:t/>
            </a:r>
            <a:endParaRPr sz="1200">
              <a:solidFill>
                <a:srgbClr val="20455E"/>
              </a:solidFill>
            </a:endParaRPr>
          </a:p>
          <a:p>
            <a:pPr indent="0" lvl="0" marL="0" rtl="0" algn="l">
              <a:spcBef>
                <a:spcPts val="600"/>
              </a:spcBef>
              <a:spcAft>
                <a:spcPts val="0"/>
              </a:spcAft>
              <a:buNone/>
            </a:pPr>
            <a:r>
              <a:t/>
            </a:r>
            <a:endParaRPr/>
          </a:p>
        </p:txBody>
      </p:sp>
      <p:pic>
        <p:nvPicPr>
          <p:cNvPr id="215" name="Google Shape;215;p37"/>
          <p:cNvPicPr preferRelativeResize="0"/>
          <p:nvPr/>
        </p:nvPicPr>
        <p:blipFill>
          <a:blip r:embed="rId3">
            <a:alphaModFix/>
          </a:blip>
          <a:stretch>
            <a:fillRect/>
          </a:stretch>
        </p:blipFill>
        <p:spPr>
          <a:xfrm>
            <a:off x="974625" y="98038"/>
            <a:ext cx="4189626" cy="49474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nvSpPr>
        <p:spPr>
          <a:xfrm>
            <a:off x="1454425" y="674225"/>
            <a:ext cx="62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221" name="Google Shape;221;p38"/>
          <p:cNvSpPr txBox="1"/>
          <p:nvPr/>
        </p:nvSpPr>
        <p:spPr>
          <a:xfrm>
            <a:off x="252150" y="192350"/>
            <a:ext cx="86016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chemeClr val="lt1"/>
                </a:solidFill>
                <a:latin typeface="Source Sans Pro"/>
                <a:ea typeface="Source Sans Pro"/>
                <a:cs typeface="Source Sans Pro"/>
                <a:sym typeface="Source Sans Pro"/>
              </a:rPr>
              <a:t>Meet </a:t>
            </a:r>
            <a:r>
              <a:rPr lang="en" sz="3400">
                <a:solidFill>
                  <a:schemeClr val="lt1"/>
                </a:solidFill>
                <a:latin typeface="Source Sans Pro"/>
                <a:ea typeface="Source Sans Pro"/>
                <a:cs typeface="Source Sans Pro"/>
                <a:sym typeface="Source Sans Pro"/>
              </a:rPr>
              <a:t>Hector</a:t>
            </a:r>
            <a:endParaRPr sz="3400">
              <a:solidFill>
                <a:schemeClr val="lt1"/>
              </a:solidFill>
              <a:latin typeface="Source Sans Pro"/>
              <a:ea typeface="Source Sans Pro"/>
              <a:cs typeface="Source Sans Pro"/>
              <a:sym typeface="Source Sans Pro"/>
            </a:endParaRPr>
          </a:p>
        </p:txBody>
      </p:sp>
      <p:grpSp>
        <p:nvGrpSpPr>
          <p:cNvPr id="222" name="Google Shape;222;p38"/>
          <p:cNvGrpSpPr/>
          <p:nvPr/>
        </p:nvGrpSpPr>
        <p:grpSpPr>
          <a:xfrm>
            <a:off x="658975" y="948500"/>
            <a:ext cx="3206100" cy="2731500"/>
            <a:chOff x="3874875" y="1003000"/>
            <a:chExt cx="3206100" cy="2731500"/>
          </a:xfrm>
        </p:grpSpPr>
        <p:sp>
          <p:nvSpPr>
            <p:cNvPr id="223" name="Google Shape;223;p38"/>
            <p:cNvSpPr/>
            <p:nvPr/>
          </p:nvSpPr>
          <p:spPr>
            <a:xfrm>
              <a:off x="3874875" y="1003000"/>
              <a:ext cx="3206100" cy="2731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38"/>
            <p:cNvPicPr preferRelativeResize="0"/>
            <p:nvPr/>
          </p:nvPicPr>
          <p:blipFill>
            <a:blip r:embed="rId3">
              <a:alphaModFix/>
            </a:blip>
            <a:stretch>
              <a:fillRect/>
            </a:stretch>
          </p:blipFill>
          <p:spPr>
            <a:xfrm>
              <a:off x="3987263" y="1144788"/>
              <a:ext cx="2981325" cy="2447925"/>
            </a:xfrm>
            <a:prstGeom prst="rect">
              <a:avLst/>
            </a:prstGeom>
            <a:noFill/>
            <a:ln>
              <a:noFill/>
            </a:ln>
          </p:spPr>
        </p:pic>
      </p:grpSp>
      <p:sp>
        <p:nvSpPr>
          <p:cNvPr id="225" name="Google Shape;225;p38"/>
          <p:cNvSpPr txBox="1"/>
          <p:nvPr/>
        </p:nvSpPr>
        <p:spPr>
          <a:xfrm>
            <a:off x="4213925" y="1432300"/>
            <a:ext cx="4455600" cy="165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300"/>
              </a:spcBef>
              <a:spcAft>
                <a:spcPts val="200"/>
              </a:spcAft>
              <a:buNone/>
            </a:pPr>
            <a:r>
              <a:rPr lang="en" sz="1700">
                <a:solidFill>
                  <a:schemeClr val="lt1"/>
                </a:solidFill>
                <a:latin typeface="Source Sans Pro"/>
                <a:ea typeface="Source Sans Pro"/>
                <a:cs typeface="Source Sans Pro"/>
                <a:sym typeface="Source Sans Pro"/>
              </a:rPr>
              <a:t>Hector is a kid inventor from a town called Curiosity Creek. He is in 6th grade and loves to invent.  Hector loves to help fellow inventors and will help us learn more about inventing and research.</a:t>
            </a:r>
            <a:endParaRPr sz="15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idx="4294967295" type="body"/>
          </p:nvPr>
        </p:nvSpPr>
        <p:spPr>
          <a:xfrm>
            <a:off x="5188900" y="1715300"/>
            <a:ext cx="3690600" cy="2283000"/>
          </a:xfrm>
          <a:prstGeom prst="rect">
            <a:avLst/>
          </a:prstGeom>
        </p:spPr>
        <p:txBody>
          <a:bodyPr anchorCtr="0" anchor="t" bIns="91425" lIns="91425" spcFirstLastPara="1" rIns="91425" wrap="square" tIns="91425">
            <a:noAutofit/>
          </a:bodyPr>
          <a:lstStyle/>
          <a:p>
            <a:pPr indent="0" lvl="0" marL="0" rtl="0" algn="l">
              <a:lnSpc>
                <a:spcPct val="115000"/>
              </a:lnSpc>
              <a:spcBef>
                <a:spcPts val="1300"/>
              </a:spcBef>
              <a:spcAft>
                <a:spcPts val="200"/>
              </a:spcAft>
              <a:buNone/>
            </a:pPr>
            <a:r>
              <a:rPr lang="en" sz="1600">
                <a:solidFill>
                  <a:srgbClr val="20455E"/>
                </a:solidFill>
              </a:rPr>
              <a:t>Hector knows that successful </a:t>
            </a:r>
            <a:r>
              <a:rPr lang="en" sz="1600">
                <a:solidFill>
                  <a:srgbClr val="FF0000"/>
                </a:solidFill>
              </a:rPr>
              <a:t> </a:t>
            </a:r>
            <a:r>
              <a:rPr lang="en" sz="1600"/>
              <a:t>inventors go through the engineering design process (EDP) that starts with identifying a problem and, hopefully, ends with finding a useful solution.  </a:t>
            </a:r>
            <a:endParaRPr/>
          </a:p>
        </p:txBody>
      </p:sp>
      <p:sp>
        <p:nvSpPr>
          <p:cNvPr id="231" name="Google Shape;231;p39"/>
          <p:cNvSpPr/>
          <p:nvPr/>
        </p:nvSpPr>
        <p:spPr>
          <a:xfrm>
            <a:off x="1054862" y="1188341"/>
            <a:ext cx="3442800" cy="3336900"/>
          </a:xfrm>
          <a:prstGeom prst="donut">
            <a:avLst>
              <a:gd fmla="val 4714" name="adj"/>
            </a:avLst>
          </a:prstGeom>
          <a:solidFill>
            <a:srgbClr val="A9D039"/>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9"/>
          <p:cNvSpPr/>
          <p:nvPr/>
        </p:nvSpPr>
        <p:spPr>
          <a:xfrm>
            <a:off x="2293067" y="3866848"/>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Create &amp; Build</a:t>
            </a:r>
            <a:endParaRPr b="1" sz="1000">
              <a:solidFill>
                <a:srgbClr val="FFFFFF"/>
              </a:solidFill>
              <a:latin typeface="Source Sans Pro"/>
              <a:ea typeface="Source Sans Pro"/>
              <a:cs typeface="Source Sans Pro"/>
              <a:sym typeface="Source Sans Pro"/>
            </a:endParaRPr>
          </a:p>
        </p:txBody>
      </p:sp>
      <p:sp>
        <p:nvSpPr>
          <p:cNvPr id="233" name="Google Shape;233;p39"/>
          <p:cNvSpPr/>
          <p:nvPr/>
        </p:nvSpPr>
        <p:spPr>
          <a:xfrm>
            <a:off x="3711914" y="3120253"/>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Choose &amp; Plan</a:t>
            </a:r>
            <a:endParaRPr b="1" sz="1000">
              <a:solidFill>
                <a:srgbClr val="FFFFFF"/>
              </a:solidFill>
              <a:latin typeface="Source Sans Pro"/>
              <a:ea typeface="Source Sans Pro"/>
              <a:cs typeface="Source Sans Pro"/>
              <a:sym typeface="Source Sans Pro"/>
            </a:endParaRPr>
          </a:p>
        </p:txBody>
      </p:sp>
      <p:sp>
        <p:nvSpPr>
          <p:cNvPr id="234" name="Google Shape;234;p39"/>
          <p:cNvSpPr/>
          <p:nvPr/>
        </p:nvSpPr>
        <p:spPr>
          <a:xfrm>
            <a:off x="874186" y="3173217"/>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Test</a:t>
            </a:r>
            <a:endParaRPr b="1" sz="1000">
              <a:solidFill>
                <a:srgbClr val="FFFFFF"/>
              </a:solidFill>
              <a:latin typeface="Source Sans Pro"/>
              <a:ea typeface="Source Sans Pro"/>
              <a:cs typeface="Source Sans Pro"/>
              <a:sym typeface="Source Sans Pro"/>
            </a:endParaRPr>
          </a:p>
        </p:txBody>
      </p:sp>
      <p:sp>
        <p:nvSpPr>
          <p:cNvPr id="235" name="Google Shape;235;p39"/>
          <p:cNvSpPr/>
          <p:nvPr/>
        </p:nvSpPr>
        <p:spPr>
          <a:xfrm>
            <a:off x="874186" y="1621606"/>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Improve &amp; Share</a:t>
            </a:r>
            <a:endParaRPr b="1" sz="1000">
              <a:solidFill>
                <a:srgbClr val="FFFFFF"/>
              </a:solidFill>
              <a:latin typeface="Source Sans Pro"/>
              <a:ea typeface="Source Sans Pro"/>
              <a:cs typeface="Source Sans Pro"/>
              <a:sym typeface="Source Sans Pro"/>
            </a:endParaRPr>
          </a:p>
        </p:txBody>
      </p:sp>
      <p:sp>
        <p:nvSpPr>
          <p:cNvPr id="236" name="Google Shape;236;p39"/>
          <p:cNvSpPr/>
          <p:nvPr/>
        </p:nvSpPr>
        <p:spPr>
          <a:xfrm>
            <a:off x="3711914" y="1551112"/>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Imagine</a:t>
            </a:r>
            <a:endParaRPr b="1" sz="1000">
              <a:solidFill>
                <a:srgbClr val="FFFFFF"/>
              </a:solidFill>
              <a:latin typeface="Source Sans Pro"/>
              <a:ea typeface="Source Sans Pro"/>
              <a:cs typeface="Source Sans Pro"/>
              <a:sym typeface="Source Sans Pro"/>
            </a:endParaRPr>
          </a:p>
        </p:txBody>
      </p:sp>
      <p:sp>
        <p:nvSpPr>
          <p:cNvPr id="237" name="Google Shape;237;p39"/>
          <p:cNvSpPr/>
          <p:nvPr/>
        </p:nvSpPr>
        <p:spPr>
          <a:xfrm>
            <a:off x="2268499" y="818975"/>
            <a:ext cx="1015500" cy="10275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Ask</a:t>
            </a:r>
            <a:endParaRPr b="1" sz="1000">
              <a:solidFill>
                <a:srgbClr val="FFFFFF"/>
              </a:solidFill>
              <a:latin typeface="Source Sans Pro"/>
              <a:ea typeface="Source Sans Pro"/>
              <a:cs typeface="Source Sans Pro"/>
              <a:sym typeface="Source Sans Pro"/>
            </a:endParaRPr>
          </a:p>
        </p:txBody>
      </p:sp>
      <p:sp>
        <p:nvSpPr>
          <p:cNvPr id="238" name="Google Shape;238;p39"/>
          <p:cNvSpPr txBox="1"/>
          <p:nvPr/>
        </p:nvSpPr>
        <p:spPr>
          <a:xfrm>
            <a:off x="1629500" y="2305450"/>
            <a:ext cx="2198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0DB7C4"/>
                </a:solidFill>
                <a:latin typeface="Dosis"/>
                <a:ea typeface="Dosis"/>
                <a:cs typeface="Dosis"/>
                <a:sym typeface="Dosis"/>
              </a:rPr>
              <a:t>The </a:t>
            </a:r>
            <a:r>
              <a:rPr b="1" lang="en" sz="2400">
                <a:solidFill>
                  <a:srgbClr val="0DB7C4"/>
                </a:solidFill>
                <a:latin typeface="Dosis"/>
                <a:ea typeface="Dosis"/>
                <a:cs typeface="Dosis"/>
                <a:sym typeface="Dosis"/>
              </a:rPr>
              <a:t>E</a:t>
            </a:r>
            <a:r>
              <a:rPr lang="en" sz="2400">
                <a:solidFill>
                  <a:srgbClr val="0DB7C4"/>
                </a:solidFill>
                <a:latin typeface="Dosis"/>
                <a:ea typeface="Dosis"/>
                <a:cs typeface="Dosis"/>
                <a:sym typeface="Dosis"/>
              </a:rPr>
              <a:t>ngineering </a:t>
            </a:r>
            <a:r>
              <a:rPr b="1" lang="en" sz="2400">
                <a:solidFill>
                  <a:srgbClr val="0DB7C4"/>
                </a:solidFill>
                <a:latin typeface="Dosis"/>
                <a:ea typeface="Dosis"/>
                <a:cs typeface="Dosis"/>
                <a:sym typeface="Dosis"/>
              </a:rPr>
              <a:t>D</a:t>
            </a:r>
            <a:r>
              <a:rPr lang="en" sz="2400">
                <a:solidFill>
                  <a:srgbClr val="0DB7C4"/>
                </a:solidFill>
                <a:latin typeface="Dosis"/>
                <a:ea typeface="Dosis"/>
                <a:cs typeface="Dosis"/>
                <a:sym typeface="Dosis"/>
              </a:rPr>
              <a:t>esign </a:t>
            </a:r>
            <a:r>
              <a:rPr b="1" lang="en" sz="2400">
                <a:solidFill>
                  <a:srgbClr val="0DB7C4"/>
                </a:solidFill>
                <a:latin typeface="Dosis"/>
                <a:ea typeface="Dosis"/>
                <a:cs typeface="Dosis"/>
                <a:sym typeface="Dosis"/>
              </a:rPr>
              <a:t>P</a:t>
            </a:r>
            <a:r>
              <a:rPr lang="en" sz="2400">
                <a:solidFill>
                  <a:srgbClr val="0DB7C4"/>
                </a:solidFill>
                <a:latin typeface="Dosis"/>
                <a:ea typeface="Dosis"/>
                <a:cs typeface="Dosis"/>
                <a:sym typeface="Dosis"/>
              </a:rPr>
              <a:t>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235225" y="1292400"/>
            <a:ext cx="1381200" cy="3649200"/>
          </a:xfrm>
          <a:prstGeom prst="rect">
            <a:avLst/>
          </a:prstGeom>
        </p:spPr>
        <p:txBody>
          <a:bodyPr anchorCtr="0" anchor="t" bIns="91425" lIns="91425" spcFirstLastPara="1" rIns="91425" wrap="square" tIns="91425">
            <a:noAutofit/>
          </a:bodyPr>
          <a:lstStyle/>
          <a:p>
            <a:pPr indent="-146050" lvl="0" marL="57150" rtl="0" algn="l">
              <a:spcBef>
                <a:spcPts val="0"/>
              </a:spcBef>
              <a:spcAft>
                <a:spcPts val="0"/>
              </a:spcAft>
              <a:buClr>
                <a:schemeClr val="lt1"/>
              </a:buClr>
              <a:buSzPts val="1400"/>
              <a:buFont typeface="Source Sans Pro"/>
              <a:buChar char="●"/>
            </a:pPr>
            <a:r>
              <a:rPr b="1" lang="en" sz="1400">
                <a:solidFill>
                  <a:schemeClr val="lt1"/>
                </a:solidFill>
                <a:latin typeface="Source Sans Pro"/>
                <a:ea typeface="Source Sans Pro"/>
                <a:cs typeface="Source Sans Pro"/>
                <a:sym typeface="Source Sans Pro"/>
              </a:rPr>
              <a:t>Ask questions</a:t>
            </a:r>
            <a:br>
              <a:rPr b="1" lang="en" sz="1400">
                <a:solidFill>
                  <a:schemeClr val="lt1"/>
                </a:solidFill>
                <a:latin typeface="Source Sans Pro"/>
                <a:ea typeface="Source Sans Pro"/>
                <a:cs typeface="Source Sans Pro"/>
                <a:sym typeface="Source Sans Pro"/>
              </a:rPr>
            </a:br>
            <a:endParaRPr b="1" sz="1400">
              <a:solidFill>
                <a:schemeClr val="lt1"/>
              </a:solidFill>
              <a:latin typeface="Source Sans Pro"/>
              <a:ea typeface="Source Sans Pro"/>
              <a:cs typeface="Source Sans Pro"/>
              <a:sym typeface="Source Sans Pro"/>
            </a:endParaRPr>
          </a:p>
          <a:p>
            <a:pPr indent="-146050" lvl="0" marL="57150" rtl="0" algn="l">
              <a:spcBef>
                <a:spcPts val="0"/>
              </a:spcBef>
              <a:spcAft>
                <a:spcPts val="0"/>
              </a:spcAft>
              <a:buClr>
                <a:schemeClr val="lt1"/>
              </a:buClr>
              <a:buSzPts val="1400"/>
              <a:buFont typeface="Source Sans Pro"/>
              <a:buChar char="●"/>
            </a:pPr>
            <a:r>
              <a:rPr b="1" lang="en" sz="1400">
                <a:solidFill>
                  <a:schemeClr val="lt1"/>
                </a:solidFill>
                <a:latin typeface="Source Sans Pro"/>
                <a:ea typeface="Source Sans Pro"/>
                <a:cs typeface="Source Sans Pro"/>
                <a:sym typeface="Source Sans Pro"/>
              </a:rPr>
              <a:t>Conduct research</a:t>
            </a:r>
            <a:br>
              <a:rPr b="1" lang="en" sz="1400">
                <a:solidFill>
                  <a:schemeClr val="lt1"/>
                </a:solidFill>
                <a:latin typeface="Source Sans Pro"/>
                <a:ea typeface="Source Sans Pro"/>
                <a:cs typeface="Source Sans Pro"/>
                <a:sym typeface="Source Sans Pro"/>
              </a:rPr>
            </a:br>
            <a:endParaRPr b="1" sz="1400">
              <a:solidFill>
                <a:schemeClr val="lt1"/>
              </a:solidFill>
              <a:latin typeface="Source Sans Pro"/>
              <a:ea typeface="Source Sans Pro"/>
              <a:cs typeface="Source Sans Pro"/>
              <a:sym typeface="Source Sans Pro"/>
            </a:endParaRPr>
          </a:p>
          <a:p>
            <a:pPr indent="-146050" lvl="0" marL="57150" rtl="0" algn="l">
              <a:spcBef>
                <a:spcPts val="0"/>
              </a:spcBef>
              <a:spcAft>
                <a:spcPts val="0"/>
              </a:spcAft>
              <a:buClr>
                <a:schemeClr val="lt1"/>
              </a:buClr>
              <a:buSzPts val="1400"/>
              <a:buFont typeface="Source Sans Pro"/>
              <a:buChar char="●"/>
            </a:pPr>
            <a:r>
              <a:rPr b="1" lang="en" sz="1400">
                <a:solidFill>
                  <a:schemeClr val="lt1"/>
                </a:solidFill>
                <a:latin typeface="Source Sans Pro"/>
                <a:ea typeface="Source Sans Pro"/>
                <a:cs typeface="Source Sans Pro"/>
                <a:sym typeface="Source Sans Pro"/>
              </a:rPr>
              <a:t>Make decisions</a:t>
            </a:r>
            <a:endParaRPr b="1" sz="14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solidFill>
                  <a:srgbClr val="FF9900"/>
                </a:solidFill>
              </a:rPr>
              <a:t>Click to see Hector’s questions! </a:t>
            </a:r>
            <a:endParaRPr b="1">
              <a:solidFill>
                <a:srgbClr val="FF9900"/>
              </a:solidFill>
            </a:endParaRPr>
          </a:p>
        </p:txBody>
      </p:sp>
      <p:sp>
        <p:nvSpPr>
          <p:cNvPr id="244" name="Google Shape;244;p40"/>
          <p:cNvSpPr/>
          <p:nvPr/>
        </p:nvSpPr>
        <p:spPr>
          <a:xfrm>
            <a:off x="4111055" y="1355158"/>
            <a:ext cx="2552100" cy="2465100"/>
          </a:xfrm>
          <a:prstGeom prst="donut">
            <a:avLst>
              <a:gd fmla="val 4714" name="adj"/>
            </a:avLst>
          </a:prstGeom>
          <a:solidFill>
            <a:srgbClr val="A9D039"/>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0"/>
          <p:cNvSpPr/>
          <p:nvPr/>
        </p:nvSpPr>
        <p:spPr>
          <a:xfrm>
            <a:off x="5028976" y="3333815"/>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Create &amp; Build</a:t>
            </a:r>
            <a:endParaRPr b="1" sz="1000">
              <a:solidFill>
                <a:srgbClr val="FFFFFF"/>
              </a:solidFill>
              <a:latin typeface="Source Sans Pro"/>
              <a:ea typeface="Source Sans Pro"/>
              <a:cs typeface="Source Sans Pro"/>
              <a:sym typeface="Source Sans Pro"/>
            </a:endParaRPr>
          </a:p>
        </p:txBody>
      </p:sp>
      <p:sp>
        <p:nvSpPr>
          <p:cNvPr id="246" name="Google Shape;246;p40"/>
          <p:cNvSpPr/>
          <p:nvPr/>
        </p:nvSpPr>
        <p:spPr>
          <a:xfrm>
            <a:off x="6080814" y="2782293"/>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Choose &amp; Plan</a:t>
            </a:r>
            <a:endParaRPr b="1" sz="1000">
              <a:solidFill>
                <a:srgbClr val="FFFFFF"/>
              </a:solidFill>
              <a:latin typeface="Source Sans Pro"/>
              <a:ea typeface="Source Sans Pro"/>
              <a:cs typeface="Source Sans Pro"/>
              <a:sym typeface="Source Sans Pro"/>
            </a:endParaRPr>
          </a:p>
        </p:txBody>
      </p:sp>
      <p:sp>
        <p:nvSpPr>
          <p:cNvPr id="247" name="Google Shape;247;p40"/>
          <p:cNvSpPr/>
          <p:nvPr/>
        </p:nvSpPr>
        <p:spPr>
          <a:xfrm>
            <a:off x="3977114" y="2821418"/>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Test</a:t>
            </a:r>
            <a:endParaRPr b="1" sz="1000">
              <a:solidFill>
                <a:srgbClr val="FFFFFF"/>
              </a:solidFill>
              <a:latin typeface="Source Sans Pro"/>
              <a:ea typeface="Source Sans Pro"/>
              <a:cs typeface="Source Sans Pro"/>
              <a:sym typeface="Source Sans Pro"/>
            </a:endParaRPr>
          </a:p>
        </p:txBody>
      </p:sp>
      <p:sp>
        <p:nvSpPr>
          <p:cNvPr id="248" name="Google Shape;248;p40"/>
          <p:cNvSpPr/>
          <p:nvPr/>
        </p:nvSpPr>
        <p:spPr>
          <a:xfrm>
            <a:off x="3977114" y="1675218"/>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Improve &amp; Share</a:t>
            </a:r>
            <a:endParaRPr b="1" sz="1000">
              <a:solidFill>
                <a:srgbClr val="FFFFFF"/>
              </a:solidFill>
              <a:latin typeface="Source Sans Pro"/>
              <a:ea typeface="Source Sans Pro"/>
              <a:cs typeface="Source Sans Pro"/>
              <a:sym typeface="Source Sans Pro"/>
            </a:endParaRPr>
          </a:p>
        </p:txBody>
      </p:sp>
      <p:sp>
        <p:nvSpPr>
          <p:cNvPr id="249" name="Google Shape;249;p40"/>
          <p:cNvSpPr/>
          <p:nvPr/>
        </p:nvSpPr>
        <p:spPr>
          <a:xfrm>
            <a:off x="6080814" y="1623143"/>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Imagine</a:t>
            </a:r>
            <a:endParaRPr b="1" sz="1000">
              <a:solidFill>
                <a:srgbClr val="FFFFFF"/>
              </a:solidFill>
              <a:latin typeface="Source Sans Pro"/>
              <a:ea typeface="Source Sans Pro"/>
              <a:cs typeface="Source Sans Pro"/>
              <a:sym typeface="Source Sans Pro"/>
            </a:endParaRPr>
          </a:p>
        </p:txBody>
      </p:sp>
      <p:sp>
        <p:nvSpPr>
          <p:cNvPr id="250" name="Google Shape;250;p40"/>
          <p:cNvSpPr/>
          <p:nvPr/>
        </p:nvSpPr>
        <p:spPr>
          <a:xfrm>
            <a:off x="5010764" y="1082301"/>
            <a:ext cx="752700" cy="7590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Source Sans Pro"/>
                <a:ea typeface="Source Sans Pro"/>
                <a:cs typeface="Source Sans Pro"/>
                <a:sym typeface="Source Sans Pro"/>
              </a:rPr>
              <a:t>Ask</a:t>
            </a:r>
            <a:endParaRPr b="1" sz="1000">
              <a:solidFill>
                <a:srgbClr val="FFFFFF"/>
              </a:solidFill>
              <a:latin typeface="Source Sans Pro"/>
              <a:ea typeface="Source Sans Pro"/>
              <a:cs typeface="Source Sans Pro"/>
              <a:sym typeface="Source Sans Pro"/>
            </a:endParaRPr>
          </a:p>
        </p:txBody>
      </p:sp>
      <p:sp>
        <p:nvSpPr>
          <p:cNvPr id="251" name="Google Shape;251;p40"/>
          <p:cNvSpPr txBox="1"/>
          <p:nvPr/>
        </p:nvSpPr>
        <p:spPr>
          <a:xfrm>
            <a:off x="4663512" y="228078"/>
            <a:ext cx="1454100" cy="646500"/>
          </a:xfrm>
          <a:prstGeom prst="rect">
            <a:avLst/>
          </a:prstGeom>
          <a:solidFill>
            <a:srgbClr val="D9D9D9"/>
          </a:solidFill>
          <a:ln>
            <a:noFill/>
          </a:ln>
        </p:spPr>
        <p:txBody>
          <a:bodyPr anchorCtr="0" anchor="t" bIns="91425" lIns="91425" spcFirstLastPara="1" rIns="91425" wrap="square" tIns="91425">
            <a:spAutoFit/>
          </a:bodyPr>
          <a:lstStyle/>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Who has the problem?</a:t>
            </a:r>
            <a:endParaRPr sz="1000">
              <a:latin typeface="Source Sans Pro"/>
              <a:ea typeface="Source Sans Pro"/>
              <a:cs typeface="Source Sans Pro"/>
              <a:sym typeface="Source Sans Pro"/>
            </a:endParaRPr>
          </a:p>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How many people does it affect?</a:t>
            </a:r>
            <a:endParaRPr sz="1000">
              <a:latin typeface="Source Sans Pro"/>
              <a:ea typeface="Source Sans Pro"/>
              <a:cs typeface="Source Sans Pro"/>
              <a:sym typeface="Source Sans Pro"/>
            </a:endParaRPr>
          </a:p>
        </p:txBody>
      </p:sp>
      <p:sp>
        <p:nvSpPr>
          <p:cNvPr id="252" name="Google Shape;252;p40"/>
          <p:cNvSpPr/>
          <p:nvPr/>
        </p:nvSpPr>
        <p:spPr>
          <a:xfrm>
            <a:off x="5342262" y="947011"/>
            <a:ext cx="96600" cy="1113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0"/>
          <p:cNvSpPr/>
          <p:nvPr/>
        </p:nvSpPr>
        <p:spPr>
          <a:xfrm rot="-5400000">
            <a:off x="3846656" y="1985317"/>
            <a:ext cx="96600" cy="1110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p:nvPr/>
        </p:nvSpPr>
        <p:spPr>
          <a:xfrm rot="-5400000">
            <a:off x="3849494" y="3142592"/>
            <a:ext cx="96600" cy="1110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p:nvPr/>
        </p:nvSpPr>
        <p:spPr>
          <a:xfrm rot="5400000">
            <a:off x="6866083" y="1985320"/>
            <a:ext cx="96600" cy="1110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0"/>
          <p:cNvSpPr/>
          <p:nvPr/>
        </p:nvSpPr>
        <p:spPr>
          <a:xfrm rot="5400000">
            <a:off x="6864533" y="3142595"/>
            <a:ext cx="96600" cy="111000"/>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p:nvPr/>
        </p:nvSpPr>
        <p:spPr>
          <a:xfrm rot="10650627">
            <a:off x="5357724" y="4109186"/>
            <a:ext cx="96691" cy="111417"/>
          </a:xfrm>
          <a:prstGeom prst="upArrow">
            <a:avLst>
              <a:gd fmla="val 50000" name="adj1"/>
              <a:gd fmla="val 50000" name="adj2"/>
            </a:avLst>
          </a:prstGeom>
          <a:solidFill>
            <a:srgbClr val="E6863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0"/>
          <p:cNvSpPr txBox="1"/>
          <p:nvPr/>
        </p:nvSpPr>
        <p:spPr>
          <a:xfrm>
            <a:off x="7070987" y="1670623"/>
            <a:ext cx="1782600" cy="800400"/>
          </a:xfrm>
          <a:prstGeom prst="rect">
            <a:avLst/>
          </a:prstGeom>
          <a:solidFill>
            <a:srgbClr val="D9D9D9"/>
          </a:solidFill>
          <a:ln>
            <a:noFill/>
          </a:ln>
        </p:spPr>
        <p:txBody>
          <a:bodyPr anchorCtr="0" anchor="t" bIns="91425" lIns="91425" spcFirstLastPara="1" rIns="91425" wrap="square" tIns="91425">
            <a:spAutoFit/>
          </a:bodyPr>
          <a:lstStyle/>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How is the problem currently being solved?</a:t>
            </a:r>
            <a:endParaRPr sz="1000">
              <a:latin typeface="Source Sans Pro"/>
              <a:ea typeface="Source Sans Pro"/>
              <a:cs typeface="Source Sans Pro"/>
              <a:sym typeface="Source Sans Pro"/>
            </a:endParaRPr>
          </a:p>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Are there existing inventions that can help?</a:t>
            </a:r>
            <a:endParaRPr sz="1000">
              <a:latin typeface="Source Sans Pro"/>
              <a:ea typeface="Source Sans Pro"/>
              <a:cs typeface="Source Sans Pro"/>
              <a:sym typeface="Source Sans Pro"/>
            </a:endParaRPr>
          </a:p>
        </p:txBody>
      </p:sp>
      <p:sp>
        <p:nvSpPr>
          <p:cNvPr id="259" name="Google Shape;259;p40"/>
          <p:cNvSpPr txBox="1"/>
          <p:nvPr/>
        </p:nvSpPr>
        <p:spPr>
          <a:xfrm>
            <a:off x="2112137" y="1719061"/>
            <a:ext cx="1638600" cy="646500"/>
          </a:xfrm>
          <a:prstGeom prst="rect">
            <a:avLst/>
          </a:prstGeom>
          <a:solidFill>
            <a:srgbClr val="D9D9D9"/>
          </a:solidFill>
          <a:ln>
            <a:noFill/>
          </a:ln>
        </p:spPr>
        <p:txBody>
          <a:bodyPr anchorCtr="0" anchor="t" bIns="91425" lIns="91425" spcFirstLastPara="1" rIns="91425" wrap="square" tIns="91425">
            <a:spAutoFit/>
          </a:bodyPr>
          <a:lstStyle/>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How can I improve my design?</a:t>
            </a:r>
            <a:endParaRPr sz="1000">
              <a:latin typeface="Source Sans Pro"/>
              <a:ea typeface="Source Sans Pro"/>
              <a:cs typeface="Source Sans Pro"/>
              <a:sym typeface="Source Sans Pro"/>
            </a:endParaRPr>
          </a:p>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Is my idea original?  </a:t>
            </a:r>
            <a:endParaRPr sz="700">
              <a:latin typeface="Source Sans Pro"/>
              <a:ea typeface="Source Sans Pro"/>
              <a:cs typeface="Source Sans Pro"/>
              <a:sym typeface="Source Sans Pro"/>
            </a:endParaRPr>
          </a:p>
        </p:txBody>
      </p:sp>
      <p:sp>
        <p:nvSpPr>
          <p:cNvPr id="260" name="Google Shape;260;p40"/>
          <p:cNvSpPr txBox="1"/>
          <p:nvPr/>
        </p:nvSpPr>
        <p:spPr>
          <a:xfrm>
            <a:off x="7070987" y="2721347"/>
            <a:ext cx="1782600" cy="954300"/>
          </a:xfrm>
          <a:prstGeom prst="rect">
            <a:avLst/>
          </a:prstGeom>
          <a:solidFill>
            <a:srgbClr val="D9D9D9"/>
          </a:solidFill>
          <a:ln>
            <a:noFill/>
          </a:ln>
        </p:spPr>
        <p:txBody>
          <a:bodyPr anchorCtr="0" anchor="t" bIns="91425" lIns="91425" spcFirstLastPara="1" rIns="91425" wrap="square" tIns="91425">
            <a:spAutoFit/>
          </a:bodyPr>
          <a:lstStyle/>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What is the best solution? It is original?</a:t>
            </a:r>
            <a:endParaRPr sz="1000">
              <a:latin typeface="Source Sans Pro"/>
              <a:ea typeface="Source Sans Pro"/>
              <a:cs typeface="Source Sans Pro"/>
              <a:sym typeface="Source Sans Pro"/>
            </a:endParaRPr>
          </a:p>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Can you combine several solutions to create a unique product?</a:t>
            </a:r>
            <a:endParaRPr sz="1000">
              <a:latin typeface="Source Sans Pro"/>
              <a:ea typeface="Source Sans Pro"/>
              <a:cs typeface="Source Sans Pro"/>
              <a:sym typeface="Source Sans Pro"/>
            </a:endParaRPr>
          </a:p>
        </p:txBody>
      </p:sp>
      <p:sp>
        <p:nvSpPr>
          <p:cNvPr id="261" name="Google Shape;261;p40"/>
          <p:cNvSpPr txBox="1"/>
          <p:nvPr/>
        </p:nvSpPr>
        <p:spPr>
          <a:xfrm>
            <a:off x="2092687" y="2953827"/>
            <a:ext cx="1638600" cy="492600"/>
          </a:xfrm>
          <a:prstGeom prst="rect">
            <a:avLst/>
          </a:prstGeom>
          <a:solidFill>
            <a:srgbClr val="D9D9D9"/>
          </a:solidFill>
          <a:ln>
            <a:noFill/>
          </a:ln>
        </p:spPr>
        <p:txBody>
          <a:bodyPr anchorCtr="0" anchor="t" bIns="91425" lIns="91425" spcFirstLastPara="1" rIns="91425" wrap="square" tIns="91425">
            <a:spAutoFit/>
          </a:bodyPr>
          <a:lstStyle/>
          <a:p>
            <a:pPr indent="-120650" lvl="0" marL="57150" rtl="0" algn="l">
              <a:spcBef>
                <a:spcPts val="0"/>
              </a:spcBef>
              <a:spcAft>
                <a:spcPts val="0"/>
              </a:spcAft>
              <a:buSzPts val="1000"/>
              <a:buFont typeface="Source Sans Pro"/>
              <a:buChar char="●"/>
            </a:pPr>
            <a:r>
              <a:rPr lang="en" sz="1000">
                <a:latin typeface="Source Sans Pro"/>
                <a:ea typeface="Source Sans Pro"/>
                <a:cs typeface="Source Sans Pro"/>
                <a:sym typeface="Source Sans Pro"/>
              </a:rPr>
              <a:t>What methods can help you test your prototype?</a:t>
            </a:r>
            <a:endParaRPr sz="1000">
              <a:latin typeface="Source Sans Pro"/>
              <a:ea typeface="Source Sans Pro"/>
              <a:cs typeface="Source Sans Pro"/>
              <a:sym typeface="Source Sans Pro"/>
            </a:endParaRPr>
          </a:p>
        </p:txBody>
      </p:sp>
      <p:sp>
        <p:nvSpPr>
          <p:cNvPr id="262" name="Google Shape;262;p40"/>
          <p:cNvSpPr txBox="1"/>
          <p:nvPr/>
        </p:nvSpPr>
        <p:spPr>
          <a:xfrm>
            <a:off x="4572785" y="4295079"/>
            <a:ext cx="1667400" cy="646500"/>
          </a:xfrm>
          <a:prstGeom prst="rect">
            <a:avLst/>
          </a:prstGeom>
          <a:solidFill>
            <a:srgbClr val="D9D9D9"/>
          </a:solidFill>
          <a:ln>
            <a:noFill/>
          </a:ln>
        </p:spPr>
        <p:txBody>
          <a:bodyPr anchorCtr="0" anchor="t" bIns="91425" lIns="91425" spcFirstLastPara="1" rIns="91425" wrap="square" tIns="91425">
            <a:spAutoFit/>
          </a:bodyPr>
          <a:lstStyle/>
          <a:p>
            <a:pPr indent="-101600" lvl="0" marL="57150" rtl="0" algn="l">
              <a:spcBef>
                <a:spcPts val="0"/>
              </a:spcBef>
              <a:spcAft>
                <a:spcPts val="0"/>
              </a:spcAft>
              <a:buSzPts val="700"/>
              <a:buFont typeface="Source Sans Pro"/>
              <a:buChar char="●"/>
            </a:pPr>
            <a:r>
              <a:rPr lang="en" sz="1000">
                <a:latin typeface="Source Sans Pro"/>
                <a:ea typeface="Source Sans Pro"/>
                <a:cs typeface="Source Sans Pro"/>
                <a:sym typeface="Source Sans Pro"/>
              </a:rPr>
              <a:t>What existing technology can help you create a prototype? </a:t>
            </a:r>
            <a:endParaRPr sz="1000">
              <a:latin typeface="Source Sans Pro"/>
              <a:ea typeface="Source Sans Pro"/>
              <a:cs typeface="Source Sans Pro"/>
              <a:sym typeface="Source Sans Pro"/>
            </a:endParaRPr>
          </a:p>
        </p:txBody>
      </p:sp>
      <p:pic>
        <p:nvPicPr>
          <p:cNvPr id="263" name="Google Shape;263;p40"/>
          <p:cNvPicPr preferRelativeResize="0"/>
          <p:nvPr/>
        </p:nvPicPr>
        <p:blipFill>
          <a:blip r:embed="rId3">
            <a:alphaModFix/>
          </a:blip>
          <a:stretch>
            <a:fillRect/>
          </a:stretch>
        </p:blipFill>
        <p:spPr>
          <a:xfrm>
            <a:off x="4684885" y="1831617"/>
            <a:ext cx="1146900" cy="1724871"/>
          </a:xfrm>
          <a:prstGeom prst="rect">
            <a:avLst/>
          </a:prstGeom>
          <a:noFill/>
          <a:ln>
            <a:noFill/>
          </a:ln>
        </p:spPr>
      </p:pic>
      <p:sp>
        <p:nvSpPr>
          <p:cNvPr id="264" name="Google Shape;264;p40"/>
          <p:cNvSpPr txBox="1"/>
          <p:nvPr/>
        </p:nvSpPr>
        <p:spPr>
          <a:xfrm>
            <a:off x="77800" y="161175"/>
            <a:ext cx="1667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300"/>
              </a:spcBef>
              <a:spcAft>
                <a:spcPts val="200"/>
              </a:spcAft>
              <a:buNone/>
            </a:pPr>
            <a:r>
              <a:rPr b="1" lang="en" sz="1800">
                <a:solidFill>
                  <a:schemeClr val="lt1"/>
                </a:solidFill>
                <a:latin typeface="Dosis"/>
                <a:ea typeface="Dosis"/>
                <a:cs typeface="Dosis"/>
                <a:sym typeface="Dosis"/>
              </a:rPr>
              <a:t>During the EDP, inventors:</a:t>
            </a:r>
            <a:endParaRPr b="1" sz="1800">
              <a:solidFill>
                <a:schemeClr val="lt1"/>
              </a:solidFill>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2"/>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5"/>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6"/>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7"/>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4"/>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53"/>
                                        </p:tgtEl>
                                        <p:attrNameLst>
                                          <p:attrName>r</p:attrName>
                                        </p:attrNameLst>
                                      </p:cBhvr>
                                    </p:animRo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